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07" r:id="rId3"/>
    <p:sldId id="302" r:id="rId4"/>
    <p:sldId id="303" r:id="rId5"/>
    <p:sldId id="306" r:id="rId6"/>
    <p:sldId id="308" r:id="rId7"/>
    <p:sldId id="309" r:id="rId8"/>
    <p:sldId id="293" r:id="rId9"/>
    <p:sldId id="310" r:id="rId10"/>
    <p:sldId id="311" r:id="rId11"/>
    <p:sldId id="312" r:id="rId12"/>
    <p:sldId id="313" r:id="rId13"/>
    <p:sldId id="315" r:id="rId14"/>
    <p:sldId id="317" r:id="rId15"/>
    <p:sldId id="318" r:id="rId16"/>
    <p:sldId id="316" r:id="rId17"/>
    <p:sldId id="314" r:id="rId18"/>
    <p:sldId id="319" r:id="rId19"/>
    <p:sldId id="320"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7" autoAdjust="0"/>
    <p:restoredTop sz="94630" autoAdjust="0"/>
  </p:normalViewPr>
  <p:slideViewPr>
    <p:cSldViewPr>
      <p:cViewPr varScale="1">
        <p:scale>
          <a:sx n="109" d="100"/>
          <a:sy n="109" d="100"/>
        </p:scale>
        <p:origin x="1704" y="102"/>
      </p:cViewPr>
      <p:guideLst>
        <p:guide orient="horz" pos="2160"/>
        <p:guide pos="2880"/>
      </p:guideLst>
    </p:cSldViewPr>
  </p:slideViewPr>
  <p:notesTextViewPr>
    <p:cViewPr>
      <p:scale>
        <a:sx n="1" d="1"/>
        <a:sy n="1" d="1"/>
      </p:scale>
      <p:origin x="0" y="0"/>
    </p:cViewPr>
  </p:notesTextViewPr>
  <p:sorterViewPr>
    <p:cViewPr>
      <p:scale>
        <a:sx n="100" d="100"/>
        <a:sy n="100" d="100"/>
      </p:scale>
      <p:origin x="0" y="58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10DDBEF-80AF-4C83-9FA2-8C519BF7A429}" type="datetimeFigureOut">
              <a:rPr lang="en-US" smtClean="0"/>
              <a:t>8/4/2019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4AB1204-DA6D-4CA8-9E61-6AF1CA5F63E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DDBEF-80AF-4C83-9FA2-8C519BF7A429}"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DDBEF-80AF-4C83-9FA2-8C519BF7A429}"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0DDBEF-80AF-4C83-9FA2-8C519BF7A429}"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0DDBEF-80AF-4C83-9FA2-8C519BF7A429}" type="datetimeFigureOut">
              <a:rPr lang="en-US" smtClean="0"/>
              <a:t>8/4/2019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0DDBEF-80AF-4C83-9FA2-8C519BF7A429}"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10DDBEF-80AF-4C83-9FA2-8C519BF7A429}" type="datetimeFigureOut">
              <a:rPr lang="en-US" smtClean="0"/>
              <a:t>8/4/2019</a:t>
            </a:fld>
            <a:endParaRPr lang="en-US"/>
          </a:p>
        </p:txBody>
      </p:sp>
      <p:sp>
        <p:nvSpPr>
          <p:cNvPr id="27" name="Slide Number Placeholder 26"/>
          <p:cNvSpPr>
            <a:spLocks noGrp="1"/>
          </p:cNvSpPr>
          <p:nvPr>
            <p:ph type="sldNum" sz="quarter" idx="11"/>
          </p:nvPr>
        </p:nvSpPr>
        <p:spPr/>
        <p:txBody>
          <a:bodyPr rtlCol="0"/>
          <a:lstStyle/>
          <a:p>
            <a:fld id="{44AB1204-DA6D-4CA8-9E61-6AF1CA5F63E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10DDBEF-80AF-4C83-9FA2-8C519BF7A429}" type="datetimeFigureOut">
              <a:rPr lang="en-US" smtClean="0"/>
              <a:t>8/4/2019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4AB1204-DA6D-4CA8-9E61-6AF1CA5F63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0DDBEF-80AF-4C83-9FA2-8C519BF7A429}" type="datetimeFigureOut">
              <a:rPr lang="en-US" smtClean="0"/>
              <a:t>8/4/2019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0DDBEF-80AF-4C83-9FA2-8C519BF7A429}"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0DDBEF-80AF-4C83-9FA2-8C519BF7A429}" type="datetimeFigureOut">
              <a:rPr lang="en-US" smtClean="0"/>
              <a:t>8/4/2019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B1204-DA6D-4CA8-9E61-6AF1CA5F63E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10DDBEF-80AF-4C83-9FA2-8C519BF7A429}" type="datetimeFigureOut">
              <a:rPr lang="en-US" smtClean="0"/>
              <a:t>8/4/2019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4AB1204-DA6D-4CA8-9E61-6AF1CA5F63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GNU" TargetMode="External"/><Relationship Id="rId2" Type="http://schemas.openxmlformats.org/officeDocument/2006/relationships/hyperlink" Target="https://en.wikipedia.org/wiki/History_of_Linux" TargetMode="External"/><Relationship Id="rId1" Type="http://schemas.openxmlformats.org/officeDocument/2006/relationships/slideLayout" Target="../slideLayouts/slideLayout2.xml"/><Relationship Id="rId4" Type="http://schemas.openxmlformats.org/officeDocument/2006/relationships/hyperlink" Target="https://www.gnu.org/home.en.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458200" cy="3581400"/>
          </a:xfrm>
        </p:spPr>
        <p:txBody>
          <a:bodyPr>
            <a:normAutofit fontScale="90000"/>
          </a:bodyPr>
          <a:lstStyle/>
          <a:p>
            <a:pPr algn="ctr"/>
            <a:r>
              <a:rPr lang="en-US" dirty="0" smtClean="0">
                <a:latin typeface="Arial" panose="020B0604020202020204" pitchFamily="34" charset="0"/>
                <a:cs typeface="Arial" panose="020B0604020202020204" pitchFamily="34" charset="0"/>
              </a:rPr>
              <a:t>IT 5423 Computer Architecture, Operating Systems and Networking</a:t>
            </a:r>
            <a:br>
              <a:rPr lang="en-US" dirty="0" smtClean="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Linux</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0261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Linux (cont’d)</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smtClean="0">
                <a:latin typeface="+mj-lt"/>
              </a:rPr>
              <a:t>…</a:t>
            </a:r>
            <a:endParaRPr lang="en-US" sz="2400" dirty="0">
              <a:latin typeface="+mj-lt"/>
            </a:endParaRPr>
          </a:p>
          <a:p>
            <a:pPr marL="109728" indent="0">
              <a:buNone/>
            </a:pPr>
            <a:r>
              <a:rPr lang="en-US" sz="2400" dirty="0">
                <a:latin typeface="+mj-lt"/>
              </a:rPr>
              <a:t>Any suggestions are welcome, but I won't promise I'll implement them </a:t>
            </a:r>
            <a:r>
              <a:rPr lang="en-US" sz="2400" dirty="0" smtClean="0">
                <a:latin typeface="+mj-lt"/>
              </a:rPr>
              <a:t>:-)</a:t>
            </a:r>
          </a:p>
          <a:p>
            <a:pPr marL="109728" indent="0">
              <a:buNone/>
            </a:pPr>
            <a:endParaRPr lang="en-US" sz="2400" dirty="0">
              <a:latin typeface="+mj-lt"/>
            </a:endParaRPr>
          </a:p>
          <a:p>
            <a:pPr marL="109728" indent="0">
              <a:buNone/>
            </a:pPr>
            <a:r>
              <a:rPr lang="en-US" sz="2400" dirty="0">
                <a:latin typeface="+mj-lt"/>
              </a:rPr>
              <a:t>Linus (torvalds@kruuna.helsinki.fi</a:t>
            </a:r>
            <a:r>
              <a:rPr lang="en-US" sz="2400" dirty="0" smtClean="0">
                <a:latin typeface="+mj-lt"/>
              </a:rPr>
              <a:t>)</a:t>
            </a:r>
            <a:endParaRPr lang="en-US" sz="2400" dirty="0">
              <a:latin typeface="+mj-lt"/>
            </a:endParaRPr>
          </a:p>
          <a:p>
            <a:pPr marL="109728" indent="0">
              <a:buNone/>
            </a:pPr>
            <a:endParaRPr lang="en-US" sz="2400" dirty="0">
              <a:latin typeface="+mj-lt"/>
            </a:endParaRPr>
          </a:p>
          <a:p>
            <a:pPr marL="109728" indent="0">
              <a:buNone/>
            </a:pPr>
            <a:r>
              <a:rPr lang="en-US" sz="2400" dirty="0">
                <a:latin typeface="+mj-lt"/>
              </a:rPr>
              <a:t>PS. Yes - it's free of any </a:t>
            </a:r>
            <a:r>
              <a:rPr lang="en-US" sz="2400" dirty="0" err="1">
                <a:latin typeface="+mj-lt"/>
              </a:rPr>
              <a:t>minix</a:t>
            </a:r>
            <a:r>
              <a:rPr lang="en-US" sz="2400" dirty="0">
                <a:latin typeface="+mj-lt"/>
              </a:rPr>
              <a:t> code, and it has a multi-threaded fs. It is NOT portable (uses 386 task</a:t>
            </a:r>
          </a:p>
          <a:p>
            <a:pPr marL="109728" indent="0">
              <a:buNone/>
            </a:pPr>
            <a:r>
              <a:rPr lang="en-US" sz="2400" dirty="0">
                <a:latin typeface="+mj-lt"/>
              </a:rPr>
              <a:t>switching </a:t>
            </a:r>
            <a:r>
              <a:rPr lang="en-US" sz="2400" dirty="0" err="1">
                <a:latin typeface="+mj-lt"/>
              </a:rPr>
              <a:t>etc</a:t>
            </a:r>
            <a:r>
              <a:rPr lang="en-US" sz="2400" dirty="0">
                <a:latin typeface="+mj-lt"/>
              </a:rPr>
              <a:t>), and it probably never will support anything other than AT-</a:t>
            </a:r>
            <a:r>
              <a:rPr lang="en-US" sz="2400" dirty="0" err="1">
                <a:latin typeface="+mj-lt"/>
              </a:rPr>
              <a:t>harddisks</a:t>
            </a:r>
            <a:r>
              <a:rPr lang="en-US" sz="2400" dirty="0">
                <a:latin typeface="+mj-lt"/>
              </a:rPr>
              <a:t>, as that's all I have</a:t>
            </a:r>
          </a:p>
          <a:p>
            <a:pPr marL="109728" indent="0">
              <a:buNone/>
            </a:pPr>
            <a:r>
              <a:rPr lang="en-US" sz="2400" dirty="0">
                <a:latin typeface="+mj-lt"/>
              </a:rPr>
              <a:t>:-(.</a:t>
            </a:r>
          </a:p>
          <a:p>
            <a:pPr marL="109728" indent="0">
              <a:buNone/>
            </a:pPr>
            <a:r>
              <a:rPr lang="en-US" sz="2400" dirty="0">
                <a:latin typeface="+mj-lt"/>
              </a:rPr>
              <a:t>— Linus Torvalds</a:t>
            </a:r>
          </a:p>
        </p:txBody>
      </p:sp>
    </p:spTree>
    <p:extLst>
      <p:ext uri="{BB962C8B-B14F-4D97-AF65-F5344CB8AC3E}">
        <p14:creationId xmlns:p14="http://schemas.microsoft.com/office/powerpoint/2010/main" val="1494731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Linux (cont’d)</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a:latin typeface="+mj-lt"/>
              </a:rPr>
              <a:t>Linux is a family of free and open-source software operating systems built around the Linux kernel</a:t>
            </a:r>
            <a:r>
              <a:rPr lang="en-US" sz="2400" dirty="0" smtClean="0">
                <a:latin typeface="+mj-lt"/>
              </a:rPr>
              <a:t>.</a:t>
            </a:r>
          </a:p>
          <a:p>
            <a:pPr marL="109728" indent="0">
              <a:buNone/>
            </a:pPr>
            <a:endParaRPr lang="en-US" sz="2400" dirty="0">
              <a:latin typeface="+mj-lt"/>
            </a:endParaRPr>
          </a:p>
          <a:p>
            <a:pPr marL="109728" indent="0">
              <a:buNone/>
            </a:pPr>
            <a:r>
              <a:rPr lang="en-US" sz="2400" dirty="0">
                <a:latin typeface="+mj-lt"/>
              </a:rPr>
              <a:t>Typically, Linux is packaged in a form known as a Linux distribution (or distro for short) for both desktop</a:t>
            </a:r>
          </a:p>
          <a:p>
            <a:pPr marL="109728" indent="0">
              <a:buNone/>
            </a:pPr>
            <a:r>
              <a:rPr lang="en-US" sz="2400" dirty="0">
                <a:latin typeface="+mj-lt"/>
              </a:rPr>
              <a:t>and server use. The defining component of a Linux distribution is the Linux kernel, an operating system</a:t>
            </a:r>
          </a:p>
          <a:p>
            <a:pPr marL="109728" indent="0">
              <a:buNone/>
            </a:pPr>
            <a:r>
              <a:rPr lang="en-US" sz="2400" dirty="0">
                <a:latin typeface="+mj-lt"/>
              </a:rPr>
              <a:t>kernel first released on September 17, 1991, by Linus Torvalds [which used GNU libraries and the GNU</a:t>
            </a:r>
          </a:p>
          <a:p>
            <a:pPr marL="109728" indent="0">
              <a:buNone/>
            </a:pPr>
            <a:r>
              <a:rPr lang="en-US" sz="2400" dirty="0">
                <a:latin typeface="+mj-lt"/>
              </a:rPr>
              <a:t>compiler].</a:t>
            </a:r>
          </a:p>
        </p:txBody>
      </p:sp>
    </p:spTree>
    <p:extLst>
      <p:ext uri="{BB962C8B-B14F-4D97-AF65-F5344CB8AC3E}">
        <p14:creationId xmlns:p14="http://schemas.microsoft.com/office/powerpoint/2010/main" val="3654162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Why Use Linux ?</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spcAft>
                <a:spcPts val="600"/>
              </a:spcAft>
              <a:buNone/>
            </a:pPr>
            <a:r>
              <a:rPr lang="en-US" sz="2400" dirty="0">
                <a:latin typeface="+mj-lt"/>
              </a:rPr>
              <a:t>60% of all websites run on </a:t>
            </a:r>
            <a:r>
              <a:rPr lang="en-US" sz="2400" dirty="0" smtClean="0">
                <a:latin typeface="+mj-lt"/>
              </a:rPr>
              <a:t>Linux servers</a:t>
            </a:r>
            <a:endParaRPr lang="en-US" sz="2400" dirty="0">
              <a:latin typeface="+mj-lt"/>
            </a:endParaRPr>
          </a:p>
          <a:p>
            <a:pPr marL="109728" indent="0">
              <a:spcAft>
                <a:spcPts val="600"/>
              </a:spcAft>
              <a:buNone/>
            </a:pPr>
            <a:r>
              <a:rPr lang="en-US" sz="2400" dirty="0">
                <a:latin typeface="+mj-lt"/>
              </a:rPr>
              <a:t>Majority of web database servers </a:t>
            </a:r>
            <a:r>
              <a:rPr lang="en-US" sz="2400" dirty="0" smtClean="0">
                <a:latin typeface="+mj-lt"/>
              </a:rPr>
              <a:t>run on </a:t>
            </a:r>
            <a:r>
              <a:rPr lang="en-US" sz="2400" dirty="0">
                <a:latin typeface="+mj-lt"/>
              </a:rPr>
              <a:t>Linux</a:t>
            </a:r>
          </a:p>
          <a:p>
            <a:pPr marL="109728" indent="0">
              <a:spcAft>
                <a:spcPts val="600"/>
              </a:spcAft>
              <a:buNone/>
            </a:pPr>
            <a:r>
              <a:rPr lang="en-US" sz="2400" dirty="0">
                <a:latin typeface="+mj-lt"/>
              </a:rPr>
              <a:t>Many popular scripting languages are open source and run on Linux</a:t>
            </a:r>
          </a:p>
          <a:p>
            <a:pPr marL="109728" indent="0">
              <a:spcAft>
                <a:spcPts val="600"/>
              </a:spcAft>
              <a:buNone/>
            </a:pPr>
            <a:r>
              <a:rPr lang="en-US" sz="2400" dirty="0">
                <a:latin typeface="+mj-lt"/>
              </a:rPr>
              <a:t>Android is based on </a:t>
            </a:r>
            <a:r>
              <a:rPr lang="en-US" sz="2400" dirty="0" smtClean="0">
                <a:latin typeface="+mj-lt"/>
              </a:rPr>
              <a:t>Linux</a:t>
            </a:r>
            <a:endParaRPr lang="en-US" sz="2400" dirty="0">
              <a:latin typeface="+mj-lt"/>
            </a:endParaRPr>
          </a:p>
        </p:txBody>
      </p:sp>
    </p:spTree>
    <p:extLst>
      <p:ext uri="{BB962C8B-B14F-4D97-AF65-F5344CB8AC3E}">
        <p14:creationId xmlns:p14="http://schemas.microsoft.com/office/powerpoint/2010/main" val="2819481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What Is A Linux Distribution?</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endParaRPr lang="en-US" sz="2400" dirty="0" smtClean="0">
              <a:latin typeface="+mj-lt"/>
            </a:endParaRPr>
          </a:p>
          <a:p>
            <a:pPr marL="109728" indent="0">
              <a:buNone/>
            </a:pPr>
            <a:r>
              <a:rPr lang="en-US" sz="2400" dirty="0" smtClean="0">
                <a:latin typeface="+mj-lt"/>
              </a:rPr>
              <a:t>Linux </a:t>
            </a:r>
            <a:r>
              <a:rPr lang="en-US" sz="2400" dirty="0">
                <a:latin typeface="+mj-lt"/>
              </a:rPr>
              <a:t>Distribution </a:t>
            </a:r>
            <a:r>
              <a:rPr lang="en-US" sz="2400" dirty="0" smtClean="0">
                <a:latin typeface="+mj-lt"/>
              </a:rPr>
              <a:t>is a Linux </a:t>
            </a:r>
            <a:r>
              <a:rPr lang="en-US" sz="2400" dirty="0">
                <a:latin typeface="+mj-lt"/>
              </a:rPr>
              <a:t>Kernel (core) with supporting tools, drivers and </a:t>
            </a:r>
            <a:r>
              <a:rPr lang="en-US" sz="2400" dirty="0" smtClean="0">
                <a:latin typeface="+mj-lt"/>
              </a:rPr>
              <a:t>applications that </a:t>
            </a:r>
            <a:r>
              <a:rPr lang="en-US" sz="2400" dirty="0">
                <a:latin typeface="+mj-lt"/>
              </a:rPr>
              <a:t>creates a working operating system in a "distributable </a:t>
            </a:r>
            <a:r>
              <a:rPr lang="en-US" sz="2400" dirty="0" smtClean="0">
                <a:latin typeface="+mj-lt"/>
              </a:rPr>
              <a:t>format.“</a:t>
            </a:r>
          </a:p>
          <a:p>
            <a:pPr marL="109728" indent="0">
              <a:buNone/>
            </a:pPr>
            <a:endParaRPr lang="en-US" sz="2400" dirty="0">
              <a:latin typeface="+mj-lt"/>
            </a:endParaRPr>
          </a:p>
          <a:p>
            <a:pPr marL="109728" indent="0">
              <a:buNone/>
            </a:pPr>
            <a:r>
              <a:rPr lang="en-US" sz="2400" dirty="0">
                <a:latin typeface="+mj-lt"/>
              </a:rPr>
              <a:t>Today the distribution </a:t>
            </a:r>
            <a:r>
              <a:rPr lang="en-US" sz="2400" dirty="0" smtClean="0">
                <a:latin typeface="+mj-lt"/>
              </a:rPr>
              <a:t>(</a:t>
            </a:r>
            <a:r>
              <a:rPr lang="en-US" sz="2400" dirty="0" err="1" smtClean="0">
                <a:latin typeface="+mj-lt"/>
              </a:rPr>
              <a:t>frquently</a:t>
            </a:r>
            <a:r>
              <a:rPr lang="en-US" sz="2400" dirty="0" smtClean="0">
                <a:latin typeface="+mj-lt"/>
              </a:rPr>
              <a:t> referred to as a distro</a:t>
            </a:r>
            <a:r>
              <a:rPr lang="en-US" sz="2400" dirty="0">
                <a:latin typeface="+mj-lt"/>
              </a:rPr>
              <a:t>) comes as an ISO </a:t>
            </a:r>
            <a:r>
              <a:rPr lang="en-US" sz="2400" dirty="0" smtClean="0">
                <a:latin typeface="+mj-lt"/>
              </a:rPr>
              <a:t>image</a:t>
            </a:r>
          </a:p>
          <a:p>
            <a:pPr marL="109728" indent="0">
              <a:buNone/>
            </a:pPr>
            <a:endParaRPr lang="en-US" sz="2400" dirty="0">
              <a:latin typeface="+mj-lt"/>
            </a:endParaRPr>
          </a:p>
          <a:p>
            <a:pPr marL="109728" indent="0">
              <a:buNone/>
            </a:pPr>
            <a:r>
              <a:rPr lang="en-US" sz="2400" dirty="0" smtClean="0">
                <a:latin typeface="+mj-lt"/>
              </a:rPr>
              <a:t>Designed </a:t>
            </a:r>
            <a:r>
              <a:rPr lang="en-US" sz="2400" dirty="0">
                <a:latin typeface="+mj-lt"/>
              </a:rPr>
              <a:t>to be burned to disc or loaded to flash </a:t>
            </a:r>
            <a:r>
              <a:rPr lang="en-US" sz="2400" dirty="0" smtClean="0">
                <a:latin typeface="+mj-lt"/>
              </a:rPr>
              <a:t>drive.</a:t>
            </a:r>
            <a:endParaRPr lang="en-US" sz="2400" dirty="0">
              <a:latin typeface="+mj-lt"/>
            </a:endParaRPr>
          </a:p>
        </p:txBody>
      </p:sp>
    </p:spTree>
    <p:extLst>
      <p:ext uri="{BB962C8B-B14F-4D97-AF65-F5344CB8AC3E}">
        <p14:creationId xmlns:p14="http://schemas.microsoft.com/office/powerpoint/2010/main" val="2634433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What Is A Linux Distribution?</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endParaRPr lang="en-US" sz="2400" dirty="0" smtClean="0">
              <a:latin typeface="+mj-lt"/>
            </a:endParaRPr>
          </a:p>
          <a:p>
            <a:pPr marL="109728" indent="0">
              <a:buNone/>
            </a:pPr>
            <a:r>
              <a:rPr lang="en-US" sz="2400" dirty="0" smtClean="0">
                <a:latin typeface="+mj-lt"/>
              </a:rPr>
              <a:t>DistroWatch.com</a:t>
            </a:r>
            <a:endParaRPr lang="en-US" sz="2400" dirty="0">
              <a:latin typeface="+mj-lt"/>
            </a:endParaRPr>
          </a:p>
          <a:p>
            <a:pPr marL="402336" lvl="1" indent="0">
              <a:buNone/>
            </a:pPr>
            <a:r>
              <a:rPr lang="en-US" sz="2200" dirty="0">
                <a:solidFill>
                  <a:schemeClr val="tx1"/>
                </a:solidFill>
                <a:latin typeface="+mj-lt"/>
              </a:rPr>
              <a:t>List of </a:t>
            </a:r>
            <a:r>
              <a:rPr lang="en-US" sz="2200" dirty="0" smtClean="0">
                <a:solidFill>
                  <a:schemeClr val="tx1"/>
                </a:solidFill>
                <a:latin typeface="+mj-lt"/>
              </a:rPr>
              <a:t>Linux distributions </a:t>
            </a:r>
            <a:r>
              <a:rPr lang="en-US" sz="2200" dirty="0">
                <a:solidFill>
                  <a:schemeClr val="tx1"/>
                </a:solidFill>
                <a:latin typeface="+mj-lt"/>
              </a:rPr>
              <a:t>and their popularity</a:t>
            </a:r>
          </a:p>
          <a:p>
            <a:pPr marL="402336" lvl="1" indent="0">
              <a:buNone/>
            </a:pPr>
            <a:r>
              <a:rPr lang="en-US" sz="2200" dirty="0">
                <a:solidFill>
                  <a:schemeClr val="tx1"/>
                </a:solidFill>
                <a:latin typeface="+mj-lt"/>
              </a:rPr>
              <a:t>Most are based on other </a:t>
            </a:r>
            <a:r>
              <a:rPr lang="en-US" sz="2200" dirty="0" smtClean="0">
                <a:solidFill>
                  <a:schemeClr val="tx1"/>
                </a:solidFill>
                <a:latin typeface="+mj-lt"/>
              </a:rPr>
              <a:t>distributions</a:t>
            </a:r>
          </a:p>
          <a:p>
            <a:pPr marL="109728" indent="0">
              <a:buNone/>
            </a:pPr>
            <a:endParaRPr lang="en-US" sz="2400" dirty="0">
              <a:latin typeface="+mj-lt"/>
            </a:endParaRPr>
          </a:p>
          <a:p>
            <a:pPr marL="109728" indent="0">
              <a:buNone/>
            </a:pPr>
            <a:r>
              <a:rPr lang="en-US" sz="2400" dirty="0" err="1">
                <a:latin typeface="+mj-lt"/>
              </a:rPr>
              <a:t>Debian</a:t>
            </a:r>
            <a:r>
              <a:rPr lang="en-US" sz="2400" dirty="0">
                <a:latin typeface="+mj-lt"/>
              </a:rPr>
              <a:t> </a:t>
            </a:r>
            <a:r>
              <a:rPr lang="en-US" sz="2400" dirty="0" smtClean="0">
                <a:latin typeface="+mj-lt"/>
              </a:rPr>
              <a:t>– an early </a:t>
            </a:r>
            <a:r>
              <a:rPr lang="en-US" sz="2400" dirty="0">
                <a:latin typeface="+mj-lt"/>
              </a:rPr>
              <a:t>distribution </a:t>
            </a:r>
            <a:r>
              <a:rPr lang="en-US" sz="2400" dirty="0" smtClean="0">
                <a:latin typeface="+mj-lt"/>
              </a:rPr>
              <a:t>– circa 1993</a:t>
            </a:r>
            <a:endParaRPr lang="en-US" sz="2400" dirty="0">
              <a:latin typeface="+mj-lt"/>
            </a:endParaRPr>
          </a:p>
          <a:p>
            <a:pPr marL="402336" lvl="1" indent="0">
              <a:buNone/>
            </a:pPr>
            <a:r>
              <a:rPr lang="en-US" sz="2200" dirty="0">
                <a:solidFill>
                  <a:schemeClr val="tx1"/>
                </a:solidFill>
                <a:latin typeface="+mj-lt"/>
              </a:rPr>
              <a:t>Ian Murdock and Wife Deborah - combined </a:t>
            </a:r>
            <a:r>
              <a:rPr lang="en-US" sz="2200" dirty="0" smtClean="0">
                <a:solidFill>
                  <a:schemeClr val="tx1"/>
                </a:solidFill>
                <a:latin typeface="+mj-lt"/>
              </a:rPr>
              <a:t>their names</a:t>
            </a:r>
            <a:endParaRPr lang="en-US" sz="2200" dirty="0">
              <a:solidFill>
                <a:schemeClr val="tx1"/>
              </a:solidFill>
              <a:latin typeface="+mj-lt"/>
            </a:endParaRPr>
          </a:p>
          <a:p>
            <a:pPr marL="402336" lvl="1" indent="0">
              <a:buNone/>
            </a:pPr>
            <a:r>
              <a:rPr lang="en-US" sz="2200" dirty="0">
                <a:solidFill>
                  <a:schemeClr val="tx1"/>
                </a:solidFill>
                <a:latin typeface="+mj-lt"/>
              </a:rPr>
              <a:t>One of </a:t>
            </a:r>
            <a:r>
              <a:rPr lang="en-US" sz="2200" dirty="0" smtClean="0">
                <a:solidFill>
                  <a:schemeClr val="tx1"/>
                </a:solidFill>
                <a:latin typeface="+mj-lt"/>
              </a:rPr>
              <a:t>the largest </a:t>
            </a:r>
            <a:r>
              <a:rPr lang="en-US" sz="2200" dirty="0">
                <a:solidFill>
                  <a:schemeClr val="tx1"/>
                </a:solidFill>
                <a:latin typeface="+mj-lt"/>
              </a:rPr>
              <a:t>online software compilations</a:t>
            </a:r>
          </a:p>
          <a:p>
            <a:pPr marL="402336" lvl="1" indent="0">
              <a:buNone/>
            </a:pPr>
            <a:r>
              <a:rPr lang="en-US" sz="2200" dirty="0">
                <a:solidFill>
                  <a:schemeClr val="tx1"/>
                </a:solidFill>
                <a:latin typeface="+mj-lt"/>
              </a:rPr>
              <a:t>More than 50,000 software </a:t>
            </a:r>
            <a:r>
              <a:rPr lang="en-US" sz="2200" dirty="0" smtClean="0">
                <a:solidFill>
                  <a:schemeClr val="tx1"/>
                </a:solidFill>
                <a:latin typeface="+mj-lt"/>
              </a:rPr>
              <a:t>packages</a:t>
            </a:r>
            <a:endParaRPr lang="en-US" sz="2200" dirty="0">
              <a:solidFill>
                <a:schemeClr val="tx1"/>
              </a:solidFill>
              <a:latin typeface="+mj-lt"/>
            </a:endParaRPr>
          </a:p>
        </p:txBody>
      </p:sp>
    </p:spTree>
    <p:extLst>
      <p:ext uri="{BB962C8B-B14F-4D97-AF65-F5344CB8AC3E}">
        <p14:creationId xmlns:p14="http://schemas.microsoft.com/office/powerpoint/2010/main" val="2401627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Red Hat Linux</a:t>
            </a:r>
            <a:endParaRPr lang="en-US" dirty="0"/>
          </a:p>
        </p:txBody>
      </p:sp>
      <p:sp>
        <p:nvSpPr>
          <p:cNvPr id="3" name="Content Placeholder 2"/>
          <p:cNvSpPr>
            <a:spLocks noGrp="1"/>
          </p:cNvSpPr>
          <p:nvPr>
            <p:ph idx="1"/>
          </p:nvPr>
        </p:nvSpPr>
        <p:spPr>
          <a:xfrm>
            <a:off x="381000" y="1752600"/>
            <a:ext cx="8686800" cy="4821936"/>
          </a:xfrm>
        </p:spPr>
        <p:txBody>
          <a:bodyPr>
            <a:normAutofit/>
          </a:bodyPr>
          <a:lstStyle/>
          <a:p>
            <a:pPr marL="109728" indent="0">
              <a:buNone/>
            </a:pPr>
            <a:endParaRPr lang="en-US" sz="2400" dirty="0" smtClean="0">
              <a:latin typeface="+mj-lt"/>
            </a:endParaRPr>
          </a:p>
          <a:p>
            <a:pPr marL="109728" indent="0">
              <a:buNone/>
            </a:pPr>
            <a:r>
              <a:rPr lang="en-US" sz="2400" dirty="0">
                <a:latin typeface="+mj-lt"/>
              </a:rPr>
              <a:t>1994 - First Commercial Distribution - Red Hat </a:t>
            </a:r>
            <a:r>
              <a:rPr lang="en-US" sz="2400" dirty="0" smtClean="0">
                <a:latin typeface="+mj-lt"/>
              </a:rPr>
              <a:t>Linux</a:t>
            </a:r>
          </a:p>
          <a:p>
            <a:pPr marL="109728" indent="0">
              <a:buNone/>
            </a:pPr>
            <a:endParaRPr lang="en-US" sz="2400" dirty="0">
              <a:latin typeface="+mj-lt"/>
            </a:endParaRPr>
          </a:p>
          <a:p>
            <a:pPr marL="109728" indent="0">
              <a:buNone/>
            </a:pPr>
            <a:r>
              <a:rPr lang="en-US" sz="2400" dirty="0">
                <a:latin typeface="+mj-lt"/>
              </a:rPr>
              <a:t>1999 - Red Hat went public - 8th largest </a:t>
            </a:r>
            <a:r>
              <a:rPr lang="en-US" sz="2400" dirty="0" smtClean="0">
                <a:latin typeface="+mj-lt"/>
              </a:rPr>
              <a:t>IPO</a:t>
            </a:r>
          </a:p>
          <a:p>
            <a:pPr marL="109728" indent="0">
              <a:buNone/>
            </a:pPr>
            <a:endParaRPr lang="en-US" sz="2400" dirty="0">
              <a:latin typeface="+mj-lt"/>
            </a:endParaRPr>
          </a:p>
          <a:p>
            <a:pPr marL="109728" indent="0">
              <a:buNone/>
            </a:pPr>
            <a:r>
              <a:rPr lang="en-US" sz="2400" dirty="0">
                <a:latin typeface="+mj-lt"/>
              </a:rPr>
              <a:t>2012 - First Open Source company to break $1 Billion in </a:t>
            </a:r>
            <a:r>
              <a:rPr lang="en-US" sz="2400" dirty="0" smtClean="0">
                <a:latin typeface="+mj-lt"/>
              </a:rPr>
              <a:t>Sales</a:t>
            </a:r>
          </a:p>
          <a:p>
            <a:pPr marL="109728" indent="0">
              <a:buNone/>
            </a:pPr>
            <a:endParaRPr lang="en-US" sz="2400" dirty="0">
              <a:latin typeface="+mj-lt"/>
            </a:endParaRPr>
          </a:p>
          <a:p>
            <a:pPr marL="109728" indent="0">
              <a:buNone/>
            </a:pPr>
            <a:r>
              <a:rPr lang="en-US" sz="2400" dirty="0">
                <a:latin typeface="+mj-lt"/>
              </a:rPr>
              <a:t>Uses Red Hat Package Manager - </a:t>
            </a:r>
            <a:r>
              <a:rPr lang="en-US" sz="2400" dirty="0" err="1">
                <a:latin typeface="+mj-lt"/>
              </a:rPr>
              <a:t>RedHat</a:t>
            </a:r>
            <a:r>
              <a:rPr lang="en-US" sz="2400" dirty="0">
                <a:latin typeface="+mj-lt"/>
              </a:rPr>
              <a:t> (RPM</a:t>
            </a:r>
            <a:r>
              <a:rPr lang="en-US" sz="2400" dirty="0" smtClean="0">
                <a:latin typeface="+mj-lt"/>
              </a:rPr>
              <a:t>)</a:t>
            </a:r>
          </a:p>
          <a:p>
            <a:pPr marL="109728" indent="0">
              <a:buNone/>
            </a:pPr>
            <a:endParaRPr lang="en-US" sz="2400" dirty="0">
              <a:latin typeface="+mj-lt"/>
            </a:endParaRPr>
          </a:p>
          <a:p>
            <a:pPr marL="109728" indent="0">
              <a:buNone/>
            </a:pPr>
            <a:r>
              <a:rPr lang="en-US" sz="2400" dirty="0">
                <a:latin typeface="+mj-lt"/>
              </a:rPr>
              <a:t>Majority of corporate Linux distributions are Red Hat</a:t>
            </a:r>
          </a:p>
        </p:txBody>
      </p:sp>
    </p:spTree>
    <p:extLst>
      <p:ext uri="{BB962C8B-B14F-4D97-AF65-F5344CB8AC3E}">
        <p14:creationId xmlns:p14="http://schemas.microsoft.com/office/powerpoint/2010/main" val="101152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Red Hat Linux Distributions</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endParaRPr lang="en-US" sz="2400" dirty="0" smtClean="0">
              <a:latin typeface="+mj-lt"/>
            </a:endParaRPr>
          </a:p>
          <a:p>
            <a:pPr marL="109728" indent="0">
              <a:buNone/>
            </a:pPr>
            <a:r>
              <a:rPr lang="en-US" sz="2400" dirty="0" err="1">
                <a:latin typeface="+mj-lt"/>
              </a:rPr>
              <a:t>Poplular</a:t>
            </a:r>
            <a:r>
              <a:rPr lang="en-US" sz="2400" dirty="0">
                <a:latin typeface="+mj-lt"/>
              </a:rPr>
              <a:t> distributions based on Red </a:t>
            </a:r>
            <a:r>
              <a:rPr lang="en-US" sz="2400" dirty="0" smtClean="0">
                <a:latin typeface="+mj-lt"/>
              </a:rPr>
              <a:t>Hat</a:t>
            </a:r>
          </a:p>
          <a:p>
            <a:pPr marL="109728" indent="0">
              <a:buNone/>
            </a:pPr>
            <a:endParaRPr lang="en-US" sz="2400" dirty="0">
              <a:latin typeface="+mj-lt"/>
            </a:endParaRPr>
          </a:p>
          <a:p>
            <a:pPr marL="109728" indent="0">
              <a:buNone/>
            </a:pPr>
            <a:r>
              <a:rPr lang="en-US" sz="2400" dirty="0">
                <a:latin typeface="+mj-lt"/>
              </a:rPr>
              <a:t>CentOS</a:t>
            </a:r>
          </a:p>
          <a:p>
            <a:pPr marL="109728" indent="0">
              <a:buNone/>
            </a:pPr>
            <a:r>
              <a:rPr lang="en-US" sz="2400" dirty="0">
                <a:latin typeface="+mj-lt"/>
              </a:rPr>
              <a:t>Fedora</a:t>
            </a:r>
          </a:p>
          <a:p>
            <a:pPr marL="109728" indent="0">
              <a:buNone/>
            </a:pPr>
            <a:r>
              <a:rPr lang="en-US" sz="2400" dirty="0" err="1">
                <a:latin typeface="+mj-lt"/>
              </a:rPr>
              <a:t>Mandriva</a:t>
            </a:r>
            <a:endParaRPr lang="en-US" sz="2400" dirty="0">
              <a:latin typeface="+mj-lt"/>
            </a:endParaRPr>
          </a:p>
        </p:txBody>
      </p:sp>
    </p:spTree>
    <p:extLst>
      <p:ext uri="{BB962C8B-B14F-4D97-AF65-F5344CB8AC3E}">
        <p14:creationId xmlns:p14="http://schemas.microsoft.com/office/powerpoint/2010/main" val="3702873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Who Uses Linux ?</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smtClean="0">
                <a:latin typeface="+mj-lt"/>
              </a:rPr>
              <a:t>Majority of web servers</a:t>
            </a:r>
          </a:p>
          <a:p>
            <a:pPr marL="109728" indent="0">
              <a:buNone/>
            </a:pPr>
            <a:endParaRPr lang="en-US" sz="2400" dirty="0" smtClean="0">
              <a:latin typeface="+mj-lt"/>
            </a:endParaRPr>
          </a:p>
          <a:p>
            <a:pPr marL="109728" indent="0">
              <a:buNone/>
            </a:pPr>
            <a:r>
              <a:rPr lang="en-US" sz="2400" dirty="0" smtClean="0">
                <a:latin typeface="+mj-lt"/>
              </a:rPr>
              <a:t>Google</a:t>
            </a:r>
            <a:r>
              <a:rPr lang="en-US" sz="2400" dirty="0">
                <a:latin typeface="+mj-lt"/>
              </a:rPr>
              <a:t>, Amazon, Facebook, </a:t>
            </a:r>
            <a:r>
              <a:rPr lang="en-US" sz="2400" dirty="0" smtClean="0">
                <a:latin typeface="+mj-lt"/>
              </a:rPr>
              <a:t>Twitter</a:t>
            </a:r>
          </a:p>
          <a:p>
            <a:pPr marL="109728" indent="0">
              <a:buNone/>
            </a:pPr>
            <a:endParaRPr lang="en-US" sz="2400" dirty="0">
              <a:latin typeface="+mj-lt"/>
            </a:endParaRPr>
          </a:p>
          <a:p>
            <a:pPr marL="109728" indent="0">
              <a:buNone/>
            </a:pPr>
            <a:r>
              <a:rPr lang="en-US" sz="2400" dirty="0">
                <a:latin typeface="+mj-lt"/>
              </a:rPr>
              <a:t>Roku, </a:t>
            </a:r>
            <a:r>
              <a:rPr lang="en-US" sz="2400" dirty="0" err="1">
                <a:latin typeface="+mj-lt"/>
              </a:rPr>
              <a:t>Tivo</a:t>
            </a:r>
            <a:r>
              <a:rPr lang="en-US" sz="2400" dirty="0">
                <a:latin typeface="+mj-lt"/>
              </a:rPr>
              <a:t>, </a:t>
            </a:r>
            <a:r>
              <a:rPr lang="en-US" sz="2400" dirty="0" err="1">
                <a:latin typeface="+mj-lt"/>
              </a:rPr>
              <a:t>Lynksys</a:t>
            </a:r>
            <a:r>
              <a:rPr lang="en-US" sz="2400" dirty="0">
                <a:latin typeface="+mj-lt"/>
              </a:rPr>
              <a:t>, Buffalo, </a:t>
            </a:r>
            <a:r>
              <a:rPr lang="en-US" sz="2400" dirty="0" err="1" smtClean="0">
                <a:latin typeface="+mj-lt"/>
              </a:rPr>
              <a:t>Netgear</a:t>
            </a:r>
            <a:endParaRPr lang="en-US" sz="2400" dirty="0">
              <a:latin typeface="+mj-lt"/>
            </a:endParaRPr>
          </a:p>
          <a:p>
            <a:pPr marL="109728" indent="0">
              <a:buNone/>
            </a:pPr>
            <a:endParaRPr lang="en-US" sz="2400" dirty="0">
              <a:latin typeface="+mj-lt"/>
            </a:endParaRPr>
          </a:p>
          <a:p>
            <a:pPr marL="109728" indent="0">
              <a:buNone/>
            </a:pPr>
            <a:r>
              <a:rPr lang="en-US" sz="2400" dirty="0" err="1" smtClean="0">
                <a:latin typeface="+mj-lt"/>
              </a:rPr>
              <a:t>eReaders</a:t>
            </a:r>
            <a:r>
              <a:rPr lang="en-US" sz="2400" dirty="0" smtClean="0">
                <a:latin typeface="+mj-lt"/>
              </a:rPr>
              <a:t> and Chromebooks</a:t>
            </a:r>
            <a:endParaRPr lang="en-US" sz="2400" dirty="0">
              <a:latin typeface="+mj-lt"/>
            </a:endParaRPr>
          </a:p>
        </p:txBody>
      </p:sp>
    </p:spTree>
    <p:extLst>
      <p:ext uri="{BB962C8B-B14F-4D97-AF65-F5344CB8AC3E}">
        <p14:creationId xmlns:p14="http://schemas.microsoft.com/office/powerpoint/2010/main" val="1323614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Why Open Source?</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smtClean="0">
                <a:latin typeface="+mj-lt"/>
              </a:rPr>
              <a:t>The takeaway from this discussion is the power of the Open Source movement.</a:t>
            </a:r>
          </a:p>
          <a:p>
            <a:pPr marL="109728" indent="0">
              <a:buNone/>
            </a:pPr>
            <a:endParaRPr lang="en-US" sz="2400" dirty="0">
              <a:latin typeface="+mj-lt"/>
            </a:endParaRPr>
          </a:p>
          <a:p>
            <a:pPr marL="109728" indent="0">
              <a:buNone/>
            </a:pPr>
            <a:r>
              <a:rPr lang="en-US" sz="2400" dirty="0" smtClean="0">
                <a:latin typeface="+mj-lt"/>
              </a:rPr>
              <a:t>Major Open Source contributions:</a:t>
            </a:r>
          </a:p>
          <a:p>
            <a:r>
              <a:rPr lang="en-US" sz="2400" dirty="0" smtClean="0">
                <a:latin typeface="+mj-lt"/>
              </a:rPr>
              <a:t>TCP/IP (standardized network communication)</a:t>
            </a:r>
          </a:p>
          <a:p>
            <a:r>
              <a:rPr lang="en-US" sz="2400" dirty="0" smtClean="0">
                <a:latin typeface="+mj-lt"/>
              </a:rPr>
              <a:t>Linux </a:t>
            </a:r>
          </a:p>
          <a:p>
            <a:r>
              <a:rPr lang="en-US" sz="2400" dirty="0" smtClean="0">
                <a:latin typeface="+mj-lt"/>
              </a:rPr>
              <a:t>Netscape (the first GUI for the internet)</a:t>
            </a:r>
          </a:p>
          <a:p>
            <a:r>
              <a:rPr lang="en-US" sz="2400" dirty="0" smtClean="0">
                <a:latin typeface="+mj-lt"/>
              </a:rPr>
              <a:t>Java (developed by Sun Microsystems for web dev)</a:t>
            </a:r>
          </a:p>
          <a:p>
            <a:pPr marL="109728" indent="0">
              <a:buNone/>
            </a:pPr>
            <a:endParaRPr lang="en-US" sz="2400" dirty="0" smtClean="0">
              <a:latin typeface="+mj-lt"/>
            </a:endParaRPr>
          </a:p>
        </p:txBody>
      </p:sp>
    </p:spTree>
    <p:extLst>
      <p:ext uri="{BB962C8B-B14F-4D97-AF65-F5344CB8AC3E}">
        <p14:creationId xmlns:p14="http://schemas.microsoft.com/office/powerpoint/2010/main" val="3329729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Why Open Source?</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smtClean="0">
                <a:latin typeface="+mj-lt"/>
              </a:rPr>
              <a:t>Can you think of any disadvantages to Open Source ?</a:t>
            </a:r>
          </a:p>
          <a:p>
            <a:pPr marL="109728" indent="0">
              <a:buNone/>
            </a:pPr>
            <a:endParaRPr lang="en-US" sz="2400" dirty="0">
              <a:latin typeface="+mj-lt"/>
            </a:endParaRPr>
          </a:p>
          <a:p>
            <a:pPr marL="109728" indent="0">
              <a:buNone/>
            </a:pPr>
            <a:r>
              <a:rPr lang="en-US" sz="2400" dirty="0" smtClean="0">
                <a:latin typeface="+mj-lt"/>
              </a:rPr>
              <a:t>When you download software that you “paid for,” generally, you get a .exe file (an executable), which is a binary file that is unreadable by humans.</a:t>
            </a:r>
          </a:p>
          <a:p>
            <a:pPr marL="109728" indent="0">
              <a:buNone/>
            </a:pPr>
            <a:endParaRPr lang="en-US" sz="2400" dirty="0">
              <a:latin typeface="+mj-lt"/>
            </a:endParaRPr>
          </a:p>
          <a:p>
            <a:pPr marL="109728" indent="0">
              <a:buNone/>
            </a:pPr>
            <a:r>
              <a:rPr lang="en-US" sz="2400" dirty="0" smtClean="0">
                <a:latin typeface="+mj-lt"/>
              </a:rPr>
              <a:t>When you download open source software, you can get the source code, which means </a:t>
            </a:r>
            <a:r>
              <a:rPr lang="en-US" sz="2400" dirty="0">
                <a:latin typeface="+mj-lt"/>
              </a:rPr>
              <a:t>you can read the </a:t>
            </a:r>
            <a:r>
              <a:rPr lang="en-US" sz="2400" dirty="0" smtClean="0">
                <a:latin typeface="+mj-lt"/>
              </a:rPr>
              <a:t>code:</a:t>
            </a:r>
          </a:p>
          <a:p>
            <a:pPr marL="109728" indent="0">
              <a:buNone/>
            </a:pPr>
            <a:endParaRPr lang="en-US" sz="2400" dirty="0" smtClean="0">
              <a:latin typeface="+mj-lt"/>
            </a:endParaRPr>
          </a:p>
          <a:p>
            <a:r>
              <a:rPr lang="en-US" sz="2400" dirty="0" smtClean="0">
                <a:latin typeface="+mj-lt"/>
              </a:rPr>
              <a:t>To make changes/enhancements to it; and/or</a:t>
            </a:r>
          </a:p>
          <a:p>
            <a:r>
              <a:rPr lang="en-US" sz="2400" dirty="0" smtClean="0">
                <a:latin typeface="+mj-lt"/>
              </a:rPr>
              <a:t>To exploit vulnerabilities you find in the code. </a:t>
            </a:r>
          </a:p>
          <a:p>
            <a:pPr marL="109728" indent="0">
              <a:buNone/>
            </a:pPr>
            <a:endParaRPr lang="en-US" sz="2400" dirty="0">
              <a:latin typeface="+mj-lt"/>
            </a:endParaRPr>
          </a:p>
          <a:p>
            <a:pPr marL="109728" indent="0">
              <a:buNone/>
            </a:pPr>
            <a:endParaRPr lang="en-US" sz="2400" dirty="0" smtClean="0">
              <a:latin typeface="+mj-lt"/>
            </a:endParaRPr>
          </a:p>
        </p:txBody>
      </p:sp>
    </p:spTree>
    <p:extLst>
      <p:ext uri="{BB962C8B-B14F-4D97-AF65-F5344CB8AC3E}">
        <p14:creationId xmlns:p14="http://schemas.microsoft.com/office/powerpoint/2010/main" val="149457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What is GNU? </a:t>
            </a:r>
            <a:endParaRPr lang="en-US" dirty="0"/>
          </a:p>
        </p:txBody>
      </p:sp>
      <p:sp>
        <p:nvSpPr>
          <p:cNvPr id="3" name="Content Placeholder 2"/>
          <p:cNvSpPr>
            <a:spLocks noGrp="1"/>
          </p:cNvSpPr>
          <p:nvPr>
            <p:ph idx="1"/>
          </p:nvPr>
        </p:nvSpPr>
        <p:spPr>
          <a:xfrm>
            <a:off x="457200" y="1828800"/>
            <a:ext cx="8229600" cy="5029200"/>
          </a:xfrm>
        </p:spPr>
        <p:txBody>
          <a:bodyPr>
            <a:normAutofit fontScale="70000" lnSpcReduction="20000"/>
          </a:bodyPr>
          <a:lstStyle/>
          <a:p>
            <a:pPr marL="109728" indent="0">
              <a:buNone/>
            </a:pPr>
            <a:r>
              <a:rPr lang="en-US" sz="3400" dirty="0">
                <a:latin typeface="+mj-lt"/>
              </a:rPr>
              <a:t>Development of the </a:t>
            </a:r>
            <a:r>
              <a:rPr lang="en-US" sz="3400" b="1" dirty="0">
                <a:latin typeface="+mj-lt"/>
              </a:rPr>
              <a:t>GNU</a:t>
            </a:r>
            <a:r>
              <a:rPr lang="en-US" sz="3400" dirty="0">
                <a:latin typeface="+mj-lt"/>
              </a:rPr>
              <a:t> operating system was initiated by Richard Stallman while he worked at MIT Artificial Intelligence Laboratory. It was called the </a:t>
            </a:r>
            <a:r>
              <a:rPr lang="en-US" sz="3400" b="1" dirty="0">
                <a:latin typeface="+mj-lt"/>
              </a:rPr>
              <a:t>GNU</a:t>
            </a:r>
            <a:r>
              <a:rPr lang="en-US" sz="3400" dirty="0">
                <a:latin typeface="+mj-lt"/>
              </a:rPr>
              <a:t> Project, and was publicly announced on September 27, 1983, on the </a:t>
            </a:r>
            <a:r>
              <a:rPr lang="en-US" sz="3400" dirty="0" err="1">
                <a:latin typeface="+mj-lt"/>
              </a:rPr>
              <a:t>net.unix</a:t>
            </a:r>
            <a:r>
              <a:rPr lang="en-US" sz="3400" dirty="0">
                <a:latin typeface="+mj-lt"/>
              </a:rPr>
              <a:t>-wizards and </a:t>
            </a:r>
            <a:r>
              <a:rPr lang="en-US" sz="3400" dirty="0" err="1">
                <a:latin typeface="+mj-lt"/>
              </a:rPr>
              <a:t>net.usoft</a:t>
            </a:r>
            <a:r>
              <a:rPr lang="en-US" sz="3400" dirty="0">
                <a:latin typeface="+mj-lt"/>
              </a:rPr>
              <a:t> newsgroups by Stallman</a:t>
            </a:r>
            <a:r>
              <a:rPr lang="en-US" sz="3400" dirty="0" smtClean="0">
                <a:latin typeface="+mj-lt"/>
              </a:rPr>
              <a:t>.</a:t>
            </a:r>
          </a:p>
          <a:p>
            <a:pPr marL="109728" indent="0">
              <a:buNone/>
            </a:pPr>
            <a:endParaRPr lang="en-US" sz="3400" dirty="0">
              <a:latin typeface="+mj-lt"/>
            </a:endParaRPr>
          </a:p>
          <a:p>
            <a:pPr marL="109728" indent="0">
              <a:buNone/>
            </a:pPr>
            <a:r>
              <a:rPr lang="en-US" sz="3400" dirty="0" smtClean="0">
                <a:latin typeface="+mj-lt"/>
              </a:rPr>
              <a:t>GNU </a:t>
            </a:r>
            <a:r>
              <a:rPr lang="en-US" sz="3400" dirty="0">
                <a:latin typeface="+mj-lt"/>
              </a:rPr>
              <a:t>is an operating system that is </a:t>
            </a:r>
            <a:r>
              <a:rPr lang="en-US" sz="3400" dirty="0" smtClean="0">
                <a:latin typeface="+mj-lt"/>
              </a:rPr>
              <a:t>free software </a:t>
            </a:r>
            <a:r>
              <a:rPr lang="en-US" sz="3400" dirty="0" err="1" smtClean="0">
                <a:latin typeface="+mj-lt"/>
              </a:rPr>
              <a:t>i.e</a:t>
            </a:r>
            <a:r>
              <a:rPr lang="en-US" sz="3400" dirty="0" smtClean="0">
                <a:latin typeface="+mj-lt"/>
              </a:rPr>
              <a:t>, </a:t>
            </a:r>
            <a:r>
              <a:rPr lang="en-US" sz="3400" dirty="0">
                <a:latin typeface="+mj-lt"/>
              </a:rPr>
              <a:t>it respects users' freedom. </a:t>
            </a:r>
            <a:endParaRPr lang="en-US" sz="3400" dirty="0" smtClean="0">
              <a:latin typeface="+mj-lt"/>
            </a:endParaRPr>
          </a:p>
          <a:p>
            <a:pPr marL="109728" indent="0">
              <a:buNone/>
            </a:pPr>
            <a:endParaRPr lang="en-US" sz="3400" dirty="0">
              <a:latin typeface="+mj-lt"/>
            </a:endParaRPr>
          </a:p>
          <a:p>
            <a:pPr marL="109728" indent="0">
              <a:buNone/>
            </a:pPr>
            <a:r>
              <a:rPr lang="en-US" sz="3400" dirty="0" smtClean="0">
                <a:latin typeface="+mj-lt"/>
              </a:rPr>
              <a:t>The </a:t>
            </a:r>
            <a:r>
              <a:rPr lang="en-US" sz="3400" dirty="0">
                <a:latin typeface="+mj-lt"/>
              </a:rPr>
              <a:t>GNU operating system consists of GNU packages (programs specifically released by the GNU Project) as well as free software released by third parties. The development of GNU made it possible to use a computer without software that would trample your freedom</a:t>
            </a:r>
            <a:r>
              <a:rPr lang="en-US" sz="3400" dirty="0" smtClean="0">
                <a:latin typeface="+mj-lt"/>
              </a:rPr>
              <a:t>.</a:t>
            </a:r>
            <a:endParaRPr lang="en-US" sz="2400" dirty="0"/>
          </a:p>
        </p:txBody>
      </p:sp>
    </p:spTree>
    <p:extLst>
      <p:ext uri="{BB962C8B-B14F-4D97-AF65-F5344CB8AC3E}">
        <p14:creationId xmlns:p14="http://schemas.microsoft.com/office/powerpoint/2010/main" val="3092020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382000" cy="1066800"/>
          </a:xfrm>
        </p:spPr>
        <p:txBody>
          <a:bodyPr/>
          <a:lstStyle/>
          <a:p>
            <a:r>
              <a:rPr lang="en-US" dirty="0" smtClean="0"/>
              <a:t>Sources</a:t>
            </a:r>
            <a:endParaRPr lang="en-US" dirty="0"/>
          </a:p>
        </p:txBody>
      </p:sp>
      <p:sp>
        <p:nvSpPr>
          <p:cNvPr id="3" name="Content Placeholder 2"/>
          <p:cNvSpPr>
            <a:spLocks noGrp="1"/>
          </p:cNvSpPr>
          <p:nvPr>
            <p:ph idx="1"/>
          </p:nvPr>
        </p:nvSpPr>
        <p:spPr>
          <a:xfrm>
            <a:off x="152400" y="1371600"/>
            <a:ext cx="8763000" cy="5486400"/>
          </a:xfrm>
        </p:spPr>
        <p:txBody>
          <a:bodyPr>
            <a:normAutofit/>
          </a:bodyPr>
          <a:lstStyle/>
          <a:p>
            <a:pPr marL="109728" indent="0">
              <a:buNone/>
            </a:pPr>
            <a:r>
              <a:rPr lang="en-US" sz="2400" dirty="0">
                <a:latin typeface="+mj-lt"/>
                <a:hlinkClick r:id="rId2"/>
              </a:rPr>
              <a:t>https://</a:t>
            </a:r>
            <a:r>
              <a:rPr lang="en-US" sz="2400" dirty="0" smtClean="0">
                <a:latin typeface="+mj-lt"/>
                <a:hlinkClick r:id="rId2"/>
              </a:rPr>
              <a:t>en.wikipedia.org/wiki/History_of_Linux</a:t>
            </a:r>
            <a:endParaRPr lang="en-US" sz="2400" dirty="0">
              <a:latin typeface="+mj-lt"/>
              <a:cs typeface="Arial" panose="020B0604020202020204" pitchFamily="34" charset="0"/>
            </a:endParaRPr>
          </a:p>
          <a:p>
            <a:pPr marL="109728" indent="0">
              <a:buNone/>
            </a:pPr>
            <a:endParaRPr lang="en-US" sz="2400" dirty="0">
              <a:latin typeface="+mj-lt"/>
              <a:cs typeface="Arial" panose="020B0604020202020204" pitchFamily="34" charset="0"/>
            </a:endParaRPr>
          </a:p>
          <a:p>
            <a:pPr marL="109728" indent="0">
              <a:buNone/>
            </a:pPr>
            <a:r>
              <a:rPr lang="en-US" sz="2400" dirty="0">
                <a:latin typeface="+mj-lt"/>
                <a:hlinkClick r:id="rId3"/>
              </a:rPr>
              <a:t>https://</a:t>
            </a:r>
            <a:r>
              <a:rPr lang="en-US" sz="2400" dirty="0" smtClean="0">
                <a:latin typeface="+mj-lt"/>
                <a:hlinkClick r:id="rId3"/>
              </a:rPr>
              <a:t>en.wikipedia.org/wiki/GNU</a:t>
            </a:r>
            <a:endParaRPr lang="en-US" sz="2400" dirty="0" smtClean="0">
              <a:latin typeface="+mj-lt"/>
            </a:endParaRPr>
          </a:p>
          <a:p>
            <a:pPr marL="109728" indent="0">
              <a:buNone/>
            </a:pPr>
            <a:endParaRPr lang="en-US" sz="2400" dirty="0">
              <a:latin typeface="+mj-lt"/>
            </a:endParaRPr>
          </a:p>
          <a:p>
            <a:pPr marL="109728" indent="0">
              <a:buNone/>
            </a:pPr>
            <a:r>
              <a:rPr lang="en-US" sz="2400" dirty="0">
                <a:latin typeface="+mj-lt"/>
                <a:hlinkClick r:id="rId4"/>
              </a:rPr>
              <a:t>https://</a:t>
            </a:r>
            <a:r>
              <a:rPr lang="en-US" sz="2400" dirty="0" smtClean="0">
                <a:latin typeface="+mj-lt"/>
                <a:hlinkClick r:id="rId4"/>
              </a:rPr>
              <a:t>www.gnu.org/home.en.html</a:t>
            </a:r>
            <a:r>
              <a:rPr lang="en-US" sz="2400" dirty="0" smtClean="0">
                <a:latin typeface="+mj-lt"/>
              </a:rPr>
              <a:t> </a:t>
            </a:r>
          </a:p>
          <a:p>
            <a:pPr marL="109728" indent="0">
              <a:buNone/>
            </a:pPr>
            <a:endParaRPr lang="en-US" dirty="0" smtClean="0">
              <a:latin typeface="+mj-lt"/>
            </a:endParaRPr>
          </a:p>
        </p:txBody>
      </p:sp>
    </p:spTree>
    <p:extLst>
      <p:ext uri="{BB962C8B-B14F-4D97-AF65-F5344CB8AC3E}">
        <p14:creationId xmlns:p14="http://schemas.microsoft.com/office/powerpoint/2010/main" val="3508597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GNU?</a:t>
            </a:r>
            <a:endParaRPr lang="en-US" dirty="0"/>
          </a:p>
        </p:txBody>
      </p:sp>
      <p:sp>
        <p:nvSpPr>
          <p:cNvPr id="3" name="Content Placeholder 2"/>
          <p:cNvSpPr>
            <a:spLocks noGrp="1"/>
          </p:cNvSpPr>
          <p:nvPr>
            <p:ph idx="1"/>
          </p:nvPr>
        </p:nvSpPr>
        <p:spPr/>
        <p:txBody>
          <a:bodyPr>
            <a:noAutofit/>
          </a:bodyPr>
          <a:lstStyle/>
          <a:p>
            <a:pPr marL="109728" indent="0">
              <a:buNone/>
            </a:pPr>
            <a:r>
              <a:rPr lang="en-US" sz="2400" dirty="0" smtClean="0">
                <a:latin typeface="+mj-lt"/>
              </a:rPr>
              <a:t>GNU </a:t>
            </a:r>
            <a:r>
              <a:rPr lang="en-US" sz="2400" dirty="0">
                <a:latin typeface="+mj-lt"/>
              </a:rPr>
              <a:t>is composed </a:t>
            </a:r>
            <a:r>
              <a:rPr lang="en-US" sz="2400" dirty="0" smtClean="0">
                <a:latin typeface="+mj-lt"/>
              </a:rPr>
              <a:t>wholly of </a:t>
            </a:r>
            <a:r>
              <a:rPr lang="en-US" sz="2400" dirty="0">
                <a:latin typeface="+mj-lt"/>
              </a:rPr>
              <a:t>free software, most of which is licensed under the GNU Project's own </a:t>
            </a:r>
            <a:r>
              <a:rPr lang="en-US" sz="2400" dirty="0" smtClean="0">
                <a:latin typeface="+mj-lt"/>
              </a:rPr>
              <a:t>General Public License (GPL).</a:t>
            </a:r>
            <a:endParaRPr lang="en-US" sz="2400" dirty="0">
              <a:latin typeface="+mj-lt"/>
            </a:endParaRPr>
          </a:p>
          <a:p>
            <a:pPr marL="109728" indent="0">
              <a:buNone/>
            </a:pPr>
            <a:endParaRPr lang="en-US" sz="2400" dirty="0" smtClean="0">
              <a:latin typeface="+mj-lt"/>
            </a:endParaRPr>
          </a:p>
          <a:p>
            <a:pPr marL="109728" indent="0">
              <a:buNone/>
            </a:pPr>
            <a:r>
              <a:rPr lang="en-US" sz="2400" dirty="0" smtClean="0">
                <a:latin typeface="+mj-lt"/>
              </a:rPr>
              <a:t>GNU </a:t>
            </a:r>
            <a:r>
              <a:rPr lang="en-US" sz="2400" dirty="0">
                <a:latin typeface="+mj-lt"/>
              </a:rPr>
              <a:t>is a recursive acronym for "GNU's Not Unix!", chosen because GNU's design is Unix-like, but </a:t>
            </a:r>
            <a:r>
              <a:rPr lang="en-US" sz="2400" dirty="0" smtClean="0">
                <a:latin typeface="+mj-lt"/>
              </a:rPr>
              <a:t>differs from </a:t>
            </a:r>
            <a:r>
              <a:rPr lang="en-US" sz="2400" dirty="0">
                <a:latin typeface="+mj-lt"/>
              </a:rPr>
              <a:t>Unix by being free software and containing no Unix code. </a:t>
            </a:r>
            <a:endParaRPr lang="en-US" sz="2400" dirty="0" smtClean="0">
              <a:latin typeface="+mj-lt"/>
            </a:endParaRPr>
          </a:p>
          <a:p>
            <a:pPr marL="109728" indent="0">
              <a:buNone/>
            </a:pPr>
            <a:endParaRPr lang="en-US" sz="2400" dirty="0">
              <a:latin typeface="+mj-lt"/>
            </a:endParaRPr>
          </a:p>
          <a:p>
            <a:pPr marL="109728" indent="0">
              <a:buNone/>
            </a:pPr>
            <a:endParaRPr lang="en-US" sz="2400" dirty="0"/>
          </a:p>
        </p:txBody>
      </p:sp>
    </p:spTree>
    <p:extLst>
      <p:ext uri="{BB962C8B-B14F-4D97-AF65-F5344CB8AC3E}">
        <p14:creationId xmlns:p14="http://schemas.microsoft.com/office/powerpoint/2010/main" val="2073949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GNU? (cont’d)</a:t>
            </a:r>
            <a:endParaRPr lang="en-US" dirty="0"/>
          </a:p>
        </p:txBody>
      </p:sp>
      <p:sp>
        <p:nvSpPr>
          <p:cNvPr id="3" name="Content Placeholder 2"/>
          <p:cNvSpPr>
            <a:spLocks noGrp="1"/>
          </p:cNvSpPr>
          <p:nvPr>
            <p:ph idx="1"/>
          </p:nvPr>
        </p:nvSpPr>
        <p:spPr/>
        <p:txBody>
          <a:bodyPr>
            <a:normAutofit fontScale="92500"/>
          </a:bodyPr>
          <a:lstStyle/>
          <a:p>
            <a:pPr marL="109728" indent="0">
              <a:buNone/>
            </a:pPr>
            <a:r>
              <a:rPr lang="en-US" sz="2600" dirty="0">
                <a:latin typeface="+mj-lt"/>
              </a:rPr>
              <a:t>The GNU project includes an operating system kernel, GNU HURD, which was the original focus of the Free Software Foundation (FSF). However, non-GNU kernels, most famously Linux, can also be used with GNU software; as the Hurd kernel is not yet production-ready, this is how the GNU system is usually used. </a:t>
            </a:r>
          </a:p>
          <a:p>
            <a:pPr marL="109728" indent="0">
              <a:buNone/>
            </a:pPr>
            <a:endParaRPr lang="en-US" sz="2600" dirty="0" smtClean="0">
              <a:latin typeface="+mj-lt"/>
            </a:endParaRPr>
          </a:p>
          <a:p>
            <a:pPr marL="109728" indent="0">
              <a:buNone/>
            </a:pPr>
            <a:r>
              <a:rPr lang="en-US" sz="2600" dirty="0" smtClean="0">
                <a:latin typeface="+mj-lt"/>
              </a:rPr>
              <a:t>The </a:t>
            </a:r>
            <a:r>
              <a:rPr lang="en-US" sz="2600" dirty="0">
                <a:latin typeface="+mj-lt"/>
              </a:rPr>
              <a:t>combination of GNU software and the Linux kernel is commonly known as Linux (or less frequently GNU/Linux; G</a:t>
            </a:r>
            <a:r>
              <a:rPr lang="en-US" sz="2600" dirty="0" smtClean="0">
                <a:latin typeface="+mj-lt"/>
              </a:rPr>
              <a:t>oogle </a:t>
            </a:r>
            <a:r>
              <a:rPr lang="en-US" sz="2600" dirty="0">
                <a:latin typeface="+mj-lt"/>
              </a:rPr>
              <a:t>GNU/Linux naming controversy).</a:t>
            </a:r>
          </a:p>
          <a:p>
            <a:pPr marL="109728" indent="0">
              <a:buNone/>
            </a:pPr>
            <a:endParaRPr lang="en-US" dirty="0">
              <a:latin typeface="+mj-lt"/>
            </a:endParaRPr>
          </a:p>
          <a:p>
            <a:pPr marL="109728" indent="0">
              <a:buNone/>
            </a:pPr>
            <a:endParaRPr lang="en-US" dirty="0">
              <a:latin typeface="+mj-lt"/>
            </a:endParaRPr>
          </a:p>
          <a:p>
            <a:endParaRPr lang="en-US" dirty="0"/>
          </a:p>
        </p:txBody>
      </p:sp>
    </p:spTree>
    <p:extLst>
      <p:ext uri="{BB962C8B-B14F-4D97-AF65-F5344CB8AC3E}">
        <p14:creationId xmlns:p14="http://schemas.microsoft.com/office/powerpoint/2010/main" val="274878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GNU? (cont’d)</a:t>
            </a:r>
            <a:endParaRPr lang="en-US" dirty="0"/>
          </a:p>
        </p:txBody>
      </p:sp>
      <p:sp>
        <p:nvSpPr>
          <p:cNvPr id="3" name="Content Placeholder 2"/>
          <p:cNvSpPr>
            <a:spLocks noGrp="1"/>
          </p:cNvSpPr>
          <p:nvPr>
            <p:ph idx="1"/>
          </p:nvPr>
        </p:nvSpPr>
        <p:spPr/>
        <p:txBody>
          <a:bodyPr>
            <a:normAutofit/>
          </a:bodyPr>
          <a:lstStyle/>
          <a:p>
            <a:pPr marL="109728" indent="0">
              <a:buNone/>
            </a:pPr>
            <a:r>
              <a:rPr lang="en-US" sz="2400" dirty="0">
                <a:latin typeface="+mj-lt"/>
              </a:rPr>
              <a:t>Richard Stallman, the founder of the </a:t>
            </a:r>
            <a:r>
              <a:rPr lang="en-US" sz="2400" dirty="0" smtClean="0">
                <a:latin typeface="+mj-lt"/>
              </a:rPr>
              <a:t>GNU project</a:t>
            </a:r>
            <a:r>
              <a:rPr lang="en-US" sz="2400" dirty="0">
                <a:latin typeface="+mj-lt"/>
              </a:rPr>
              <a:t>, views GNU as a "technical means to a social end".</a:t>
            </a:r>
          </a:p>
          <a:p>
            <a:pPr marL="109728" indent="0">
              <a:buNone/>
            </a:pPr>
            <a:endParaRPr lang="en-US" sz="2400" dirty="0" smtClean="0">
              <a:latin typeface="+mj-lt"/>
            </a:endParaRPr>
          </a:p>
          <a:p>
            <a:pPr marL="109728" indent="0">
              <a:buNone/>
            </a:pPr>
            <a:r>
              <a:rPr lang="en-US" sz="2400" dirty="0" smtClean="0">
                <a:latin typeface="+mj-lt"/>
              </a:rPr>
              <a:t>Relatedly </a:t>
            </a:r>
            <a:r>
              <a:rPr lang="en-US" sz="2400" dirty="0">
                <a:latin typeface="+mj-lt"/>
              </a:rPr>
              <a:t>Lawrence </a:t>
            </a:r>
            <a:r>
              <a:rPr lang="en-US" sz="2400" dirty="0" err="1">
                <a:latin typeface="+mj-lt"/>
              </a:rPr>
              <a:t>Lessig</a:t>
            </a:r>
            <a:r>
              <a:rPr lang="en-US" sz="2400" dirty="0">
                <a:latin typeface="+mj-lt"/>
              </a:rPr>
              <a:t> states in his introduction to the second edition of Stallman's book </a:t>
            </a:r>
            <a:r>
              <a:rPr lang="en-US" sz="2400" dirty="0" smtClean="0">
                <a:latin typeface="+mj-lt"/>
              </a:rPr>
              <a:t>“Free</a:t>
            </a:r>
            <a:r>
              <a:rPr lang="en-US" sz="2400" dirty="0">
                <a:latin typeface="+mj-lt"/>
              </a:rPr>
              <a:t> </a:t>
            </a:r>
            <a:r>
              <a:rPr lang="en-US" sz="2400" dirty="0" smtClean="0">
                <a:latin typeface="+mj-lt"/>
              </a:rPr>
              <a:t>Software</a:t>
            </a:r>
            <a:r>
              <a:rPr lang="en-US" sz="2400" dirty="0">
                <a:latin typeface="+mj-lt"/>
              </a:rPr>
              <a:t>, Free </a:t>
            </a:r>
            <a:r>
              <a:rPr lang="en-US" sz="2400" dirty="0" smtClean="0">
                <a:latin typeface="+mj-lt"/>
              </a:rPr>
              <a:t>Society” </a:t>
            </a:r>
            <a:r>
              <a:rPr lang="en-US" sz="2400" dirty="0">
                <a:latin typeface="+mj-lt"/>
              </a:rPr>
              <a:t>that </a:t>
            </a:r>
            <a:r>
              <a:rPr lang="en-US" sz="2400" dirty="0" smtClean="0">
                <a:latin typeface="+mj-lt"/>
              </a:rPr>
              <a:t>Stallman </a:t>
            </a:r>
            <a:r>
              <a:rPr lang="en-US" sz="2400" dirty="0">
                <a:latin typeface="+mj-lt"/>
              </a:rPr>
              <a:t>has written about "the social aspects of software and how </a:t>
            </a:r>
            <a:r>
              <a:rPr lang="en-US" sz="2400" dirty="0" smtClean="0">
                <a:latin typeface="+mj-lt"/>
              </a:rPr>
              <a:t>Free Software </a:t>
            </a:r>
            <a:r>
              <a:rPr lang="en-US" sz="2400" dirty="0">
                <a:latin typeface="+mj-lt"/>
              </a:rPr>
              <a:t>can create community and social justice."</a:t>
            </a:r>
            <a:endParaRPr lang="en-US" sz="2400" dirty="0">
              <a:latin typeface="+mj-lt"/>
              <a:cs typeface="Arial" panose="020B0604020202020204" pitchFamily="34" charset="0"/>
            </a:endParaRPr>
          </a:p>
          <a:p>
            <a:pPr marL="109728" indent="0">
              <a:buNone/>
            </a:pPr>
            <a:endParaRPr lang="en-US" sz="2400" dirty="0">
              <a:latin typeface="+mj-lt"/>
            </a:endParaRPr>
          </a:p>
          <a:p>
            <a:endParaRPr lang="en-US" sz="2400" dirty="0"/>
          </a:p>
        </p:txBody>
      </p:sp>
    </p:spTree>
    <p:extLst>
      <p:ext uri="{BB962C8B-B14F-4D97-AF65-F5344CB8AC3E}">
        <p14:creationId xmlns:p14="http://schemas.microsoft.com/office/powerpoint/2010/main" val="2511650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GNU Founder - Richard Stallman</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71600" y="2667000"/>
            <a:ext cx="2087880" cy="3505199"/>
          </a:xfrm>
        </p:spPr>
      </p:pic>
    </p:spTree>
    <p:extLst>
      <p:ext uri="{BB962C8B-B14F-4D97-AF65-F5344CB8AC3E}">
        <p14:creationId xmlns:p14="http://schemas.microsoft.com/office/powerpoint/2010/main" val="649400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Kernel?</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2895600"/>
            <a:ext cx="2743200" cy="2438400"/>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4800" y="2362200"/>
            <a:ext cx="4163006" cy="3448531"/>
          </a:xfrm>
          <a:prstGeom prst="rect">
            <a:avLst/>
          </a:prstGeom>
        </p:spPr>
      </p:pic>
    </p:spTree>
    <p:extLst>
      <p:ext uri="{BB962C8B-B14F-4D97-AF65-F5344CB8AC3E}">
        <p14:creationId xmlns:p14="http://schemas.microsoft.com/office/powerpoint/2010/main" val="30659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smtClean="0"/>
              <a:t>What is Linux?</a:t>
            </a:r>
            <a:endParaRPr lang="en-US" dirty="0"/>
          </a:p>
        </p:txBody>
      </p:sp>
      <p:sp>
        <p:nvSpPr>
          <p:cNvPr id="3" name="Content Placeholder 2"/>
          <p:cNvSpPr>
            <a:spLocks noGrp="1"/>
          </p:cNvSpPr>
          <p:nvPr>
            <p:ph idx="1"/>
          </p:nvPr>
        </p:nvSpPr>
        <p:spPr>
          <a:xfrm>
            <a:off x="457200" y="1752600"/>
            <a:ext cx="8229600" cy="5105400"/>
          </a:xfrm>
        </p:spPr>
        <p:txBody>
          <a:bodyPr>
            <a:noAutofit/>
          </a:bodyPr>
          <a:lstStyle/>
          <a:p>
            <a:pPr marL="109728" indent="0">
              <a:buNone/>
            </a:pPr>
            <a:r>
              <a:rPr lang="en-US" sz="2400" dirty="0">
                <a:latin typeface="+mj-lt"/>
                <a:cs typeface="Arial" panose="020B0604020202020204" pitchFamily="34" charset="0"/>
              </a:rPr>
              <a:t>In 1991, while studying computer science at University of Helsinki, Linus Torvalds began a project </a:t>
            </a:r>
            <a:r>
              <a:rPr lang="en-US" sz="2400" dirty="0" smtClean="0">
                <a:latin typeface="+mj-lt"/>
                <a:cs typeface="Arial" panose="020B0604020202020204" pitchFamily="34" charset="0"/>
              </a:rPr>
              <a:t>that later </a:t>
            </a:r>
            <a:r>
              <a:rPr lang="en-US" sz="2400" dirty="0">
                <a:latin typeface="+mj-lt"/>
                <a:cs typeface="Arial" panose="020B0604020202020204" pitchFamily="34" charset="0"/>
              </a:rPr>
              <a:t>became the Linux kernel. He wrote the program specifically for the hardware he was using </a:t>
            </a:r>
            <a:r>
              <a:rPr lang="en-US" sz="2400" dirty="0" smtClean="0">
                <a:latin typeface="+mj-lt"/>
                <a:cs typeface="Arial" panose="020B0604020202020204" pitchFamily="34" charset="0"/>
              </a:rPr>
              <a:t>and independent </a:t>
            </a:r>
            <a:r>
              <a:rPr lang="en-US" sz="2400" dirty="0">
                <a:latin typeface="+mj-lt"/>
                <a:cs typeface="Arial" panose="020B0604020202020204" pitchFamily="34" charset="0"/>
              </a:rPr>
              <a:t>of an operating system because he wanted to use the functions of his new PC with </a:t>
            </a:r>
            <a:r>
              <a:rPr lang="en-US" sz="2400" dirty="0" smtClean="0">
                <a:latin typeface="+mj-lt"/>
                <a:cs typeface="Arial" panose="020B0604020202020204" pitchFamily="34" charset="0"/>
              </a:rPr>
              <a:t>an 80386 </a:t>
            </a:r>
            <a:r>
              <a:rPr lang="en-US" sz="2400" dirty="0">
                <a:latin typeface="+mj-lt"/>
                <a:cs typeface="Arial" panose="020B0604020202020204" pitchFamily="34" charset="0"/>
              </a:rPr>
              <a:t>processor. </a:t>
            </a:r>
            <a:endParaRPr lang="en-US" sz="2400" dirty="0" smtClean="0">
              <a:latin typeface="+mj-lt"/>
              <a:cs typeface="Arial" panose="020B0604020202020204" pitchFamily="34" charset="0"/>
            </a:endParaRPr>
          </a:p>
          <a:p>
            <a:pPr marL="109728" indent="0">
              <a:buNone/>
            </a:pPr>
            <a:endParaRPr lang="en-US" sz="2400" dirty="0">
              <a:latin typeface="+mj-lt"/>
              <a:cs typeface="Arial" panose="020B0604020202020204" pitchFamily="34" charset="0"/>
            </a:endParaRPr>
          </a:p>
          <a:p>
            <a:pPr marL="109728" indent="0">
              <a:buNone/>
            </a:pPr>
            <a:r>
              <a:rPr lang="en-US" sz="2400" dirty="0" smtClean="0">
                <a:latin typeface="+mj-lt"/>
                <a:cs typeface="Arial" panose="020B0604020202020204" pitchFamily="34" charset="0"/>
              </a:rPr>
              <a:t>Development </a:t>
            </a:r>
            <a:r>
              <a:rPr lang="en-US" sz="2400" dirty="0">
                <a:latin typeface="+mj-lt"/>
                <a:cs typeface="Arial" panose="020B0604020202020204" pitchFamily="34" charset="0"/>
              </a:rPr>
              <a:t>was done on MINIX using the GNU C compiler. The GNU C Compiler </a:t>
            </a:r>
            <a:r>
              <a:rPr lang="en-US" sz="2400" dirty="0" smtClean="0">
                <a:latin typeface="+mj-lt"/>
                <a:cs typeface="Arial" panose="020B0604020202020204" pitchFamily="34" charset="0"/>
              </a:rPr>
              <a:t>is still </a:t>
            </a:r>
            <a:r>
              <a:rPr lang="en-US" sz="2400" dirty="0">
                <a:latin typeface="+mj-lt"/>
                <a:cs typeface="Arial" panose="020B0604020202020204" pitchFamily="34" charset="0"/>
              </a:rPr>
              <a:t>the main choice for compiling Linux today. The code however, can be built with other </a:t>
            </a:r>
            <a:r>
              <a:rPr lang="en-US" sz="2400" dirty="0" smtClean="0">
                <a:latin typeface="+mj-lt"/>
                <a:cs typeface="Arial" panose="020B0604020202020204" pitchFamily="34" charset="0"/>
              </a:rPr>
              <a:t>compilers, such </a:t>
            </a:r>
            <a:r>
              <a:rPr lang="en-US" sz="2400" dirty="0">
                <a:latin typeface="+mj-lt"/>
                <a:cs typeface="Arial" panose="020B0604020202020204" pitchFamily="34" charset="0"/>
              </a:rPr>
              <a:t>as the Intel C </a:t>
            </a:r>
            <a:r>
              <a:rPr lang="en-US" sz="2400" dirty="0" smtClean="0">
                <a:latin typeface="+mj-lt"/>
                <a:cs typeface="Arial" panose="020B0604020202020204" pitchFamily="34" charset="0"/>
              </a:rPr>
              <a:t>Compiler.</a:t>
            </a:r>
            <a:endParaRPr lang="en-US" sz="2400" dirty="0">
              <a:latin typeface="+mj-lt"/>
              <a:cs typeface="Arial" panose="020B0604020202020204" pitchFamily="34" charset="0"/>
            </a:endParaRPr>
          </a:p>
        </p:txBody>
      </p:sp>
    </p:spTree>
    <p:extLst>
      <p:ext uri="{BB962C8B-B14F-4D97-AF65-F5344CB8AC3E}">
        <p14:creationId xmlns:p14="http://schemas.microsoft.com/office/powerpoint/2010/main" val="710936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Linux (cont’d)</a:t>
            </a:r>
            <a:endParaRPr lang="en-US" dirty="0"/>
          </a:p>
        </p:txBody>
      </p:sp>
      <p:sp>
        <p:nvSpPr>
          <p:cNvPr id="3" name="Content Placeholder 2"/>
          <p:cNvSpPr>
            <a:spLocks noGrp="1"/>
          </p:cNvSpPr>
          <p:nvPr>
            <p:ph idx="1"/>
          </p:nvPr>
        </p:nvSpPr>
        <p:spPr>
          <a:xfrm>
            <a:off x="457200" y="1752600"/>
            <a:ext cx="8229600" cy="4821936"/>
          </a:xfrm>
        </p:spPr>
        <p:txBody>
          <a:bodyPr>
            <a:normAutofit/>
          </a:bodyPr>
          <a:lstStyle/>
          <a:p>
            <a:pPr marL="109728" indent="0">
              <a:buNone/>
            </a:pPr>
            <a:r>
              <a:rPr lang="en-US" sz="2400" dirty="0" smtClean="0">
                <a:latin typeface="+mj-lt"/>
              </a:rPr>
              <a:t>On </a:t>
            </a:r>
            <a:r>
              <a:rPr lang="en-US" sz="2400" dirty="0">
                <a:latin typeface="+mj-lt"/>
              </a:rPr>
              <a:t>25 August 1991, he (at age 21) announced this system in a Usenet posting to the newsgroup</a:t>
            </a:r>
          </a:p>
          <a:p>
            <a:pPr marL="109728" indent="0">
              <a:buNone/>
            </a:pPr>
            <a:r>
              <a:rPr lang="en-US" sz="2400" dirty="0" err="1" smtClean="0">
                <a:latin typeface="+mj-lt"/>
              </a:rPr>
              <a:t>comp.os.minix</a:t>
            </a:r>
            <a:r>
              <a:rPr lang="en-US" sz="2400" dirty="0" smtClean="0">
                <a:latin typeface="+mj-lt"/>
              </a:rPr>
              <a:t> :</a:t>
            </a:r>
          </a:p>
          <a:p>
            <a:pPr marL="109728" indent="0">
              <a:buNone/>
            </a:pPr>
            <a:endParaRPr lang="en-US" sz="2400" dirty="0">
              <a:latin typeface="+mj-lt"/>
            </a:endParaRPr>
          </a:p>
          <a:p>
            <a:pPr marL="109728" indent="0">
              <a:buNone/>
            </a:pPr>
            <a:r>
              <a:rPr lang="en-US" sz="2400" dirty="0">
                <a:latin typeface="+mj-lt"/>
              </a:rPr>
              <a:t>Hello everybody out there using </a:t>
            </a:r>
            <a:r>
              <a:rPr lang="en-US" sz="2400" dirty="0" err="1">
                <a:latin typeface="+mj-lt"/>
              </a:rPr>
              <a:t>minix</a:t>
            </a:r>
            <a:r>
              <a:rPr lang="en-US" sz="2400" dirty="0">
                <a:latin typeface="+mj-lt"/>
              </a:rPr>
              <a:t> -</a:t>
            </a:r>
          </a:p>
          <a:p>
            <a:pPr marL="109728" indent="0">
              <a:buNone/>
            </a:pPr>
            <a:r>
              <a:rPr lang="en-US" sz="2400" dirty="0">
                <a:latin typeface="+mj-lt"/>
              </a:rPr>
              <a:t>I'm doing a (</a:t>
            </a:r>
            <a:r>
              <a:rPr lang="en-US" sz="2400" dirty="0">
                <a:solidFill>
                  <a:srgbClr val="FF0000"/>
                </a:solidFill>
                <a:latin typeface="+mj-lt"/>
              </a:rPr>
              <a:t>free</a:t>
            </a:r>
            <a:r>
              <a:rPr lang="en-US" sz="2400" dirty="0">
                <a:latin typeface="+mj-lt"/>
              </a:rPr>
              <a:t>) operating system (just a hobby, won't be big and professional like gnu) for 386(486) </a:t>
            </a:r>
            <a:r>
              <a:rPr lang="en-US" sz="2400" dirty="0" smtClean="0">
                <a:latin typeface="+mj-lt"/>
              </a:rPr>
              <a:t>AT clones</a:t>
            </a:r>
            <a:r>
              <a:rPr lang="en-US" sz="2400" dirty="0">
                <a:latin typeface="+mj-lt"/>
              </a:rPr>
              <a:t>. This has been brewing since </a:t>
            </a:r>
            <a:r>
              <a:rPr lang="en-US" sz="2400" dirty="0" err="1">
                <a:latin typeface="+mj-lt"/>
              </a:rPr>
              <a:t>april</a:t>
            </a:r>
            <a:r>
              <a:rPr lang="en-US" sz="2400" dirty="0">
                <a:latin typeface="+mj-lt"/>
              </a:rPr>
              <a:t>, and is starting to get ready. I'd like any feedback on </a:t>
            </a:r>
            <a:r>
              <a:rPr lang="en-US" sz="2400" dirty="0" smtClean="0">
                <a:latin typeface="+mj-lt"/>
              </a:rPr>
              <a:t>things people </a:t>
            </a:r>
            <a:r>
              <a:rPr lang="en-US" sz="2400" dirty="0">
                <a:latin typeface="+mj-lt"/>
              </a:rPr>
              <a:t>like/dislike in </a:t>
            </a:r>
            <a:r>
              <a:rPr lang="en-US" sz="2400" dirty="0" err="1">
                <a:latin typeface="+mj-lt"/>
              </a:rPr>
              <a:t>minix</a:t>
            </a:r>
            <a:r>
              <a:rPr lang="en-US" sz="2400" dirty="0">
                <a:latin typeface="+mj-lt"/>
              </a:rPr>
              <a:t>, as my OS resembles it somewhat (same physical layout of the </a:t>
            </a:r>
            <a:r>
              <a:rPr lang="en-US" sz="2400" dirty="0" smtClean="0">
                <a:latin typeface="+mj-lt"/>
              </a:rPr>
              <a:t>file-system among </a:t>
            </a:r>
            <a:r>
              <a:rPr lang="en-US" sz="2400" dirty="0">
                <a:latin typeface="+mj-lt"/>
              </a:rPr>
              <a:t>other things).</a:t>
            </a:r>
          </a:p>
        </p:txBody>
      </p:sp>
    </p:spTree>
    <p:extLst>
      <p:ext uri="{BB962C8B-B14F-4D97-AF65-F5344CB8AC3E}">
        <p14:creationId xmlns:p14="http://schemas.microsoft.com/office/powerpoint/2010/main" val="1858513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719</TotalTime>
  <Words>998</Words>
  <Application>Microsoft Office PowerPoint</Application>
  <PresentationFormat>On-screen Show (4:3)</PresentationFormat>
  <Paragraphs>120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Georgia</vt:lpstr>
      <vt:lpstr>Trebuchet MS</vt:lpstr>
      <vt:lpstr>Wingdings 2</vt:lpstr>
      <vt:lpstr>Urban</vt:lpstr>
      <vt:lpstr>IT 5423 Computer Architecture, Operating Systems and Networking   Linux</vt:lpstr>
      <vt:lpstr>What is GNU? </vt:lpstr>
      <vt:lpstr>What is GNU?</vt:lpstr>
      <vt:lpstr>What is GNU? (cont’d)</vt:lpstr>
      <vt:lpstr>What is GNU? (cont’d)</vt:lpstr>
      <vt:lpstr>GNU Founder - Richard Stallman</vt:lpstr>
      <vt:lpstr>What is a Kernel?</vt:lpstr>
      <vt:lpstr>What is Linux?</vt:lpstr>
      <vt:lpstr>Linux (cont’d)</vt:lpstr>
      <vt:lpstr>Linux (cont’d)</vt:lpstr>
      <vt:lpstr>Linux (cont’d)</vt:lpstr>
      <vt:lpstr>Why Use Linux ?</vt:lpstr>
      <vt:lpstr>What Is A Linux Distribution?</vt:lpstr>
      <vt:lpstr>What Is A Linux Distribution?</vt:lpstr>
      <vt:lpstr>Red Hat Linux</vt:lpstr>
      <vt:lpstr>Red Hat Linux Distributions</vt:lpstr>
      <vt:lpstr>Who Uses Linux ?</vt:lpstr>
      <vt:lpstr>Why Open Source?</vt:lpstr>
      <vt:lpstr>Why Open Source?</vt:lpstr>
      <vt:lpstr>Sources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4720 Internet Programming</dc:title>
  <dc:creator>Great Car Sales</dc:creator>
  <cp:lastModifiedBy>Hossain Shahriar</cp:lastModifiedBy>
  <cp:revision>71</cp:revision>
  <dcterms:created xsi:type="dcterms:W3CDTF">2018-01-08T18:40:04Z</dcterms:created>
  <dcterms:modified xsi:type="dcterms:W3CDTF">2019-08-04T16:00:13Z</dcterms:modified>
</cp:coreProperties>
</file>