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74" r:id="rId3"/>
    <p:sldId id="258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99" r:id="rId17"/>
    <p:sldId id="300" r:id="rId18"/>
    <p:sldId id="301" r:id="rId19"/>
    <p:sldId id="275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35"/>
    <p:restoredTop sz="94681"/>
  </p:normalViewPr>
  <p:slideViewPr>
    <p:cSldViewPr snapToGrid="0" snapToObjects="1">
      <p:cViewPr varScale="1">
        <p:scale>
          <a:sx n="141" d="100"/>
          <a:sy n="141" d="100"/>
        </p:scale>
        <p:origin x="224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D78D4-8830-4043-9064-E6BE46C06313}" type="datetimeFigureOut">
              <a:rPr lang="en-US" smtClean="0"/>
              <a:t>8/5/20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FDDA2-D307-7D41-8A9B-9D02DEE48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89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FDDA2-D307-7D41-8A9B-9D02DEE488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210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FDDA2-D307-7D41-8A9B-9D02DEE488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80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FDDA2-D307-7D41-8A9B-9D02DEE488B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18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29F9D3-1631-574E-B794-15810466C68F}"/>
              </a:ext>
            </a:extLst>
          </p:cNvPr>
          <p:cNvSpPr/>
          <p:nvPr/>
        </p:nvSpPr>
        <p:spPr>
          <a:xfrm>
            <a:off x="6039679" y="0"/>
            <a:ext cx="52652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5C32C3-0E38-EF40-8753-699E473F02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356227-D7D4-F943-AFB2-F20F8B424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817" y="1983144"/>
            <a:ext cx="2853911" cy="289171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C0DF3D-F69D-9941-B6AB-0FDADE794E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13549" y="2964400"/>
            <a:ext cx="4660900" cy="512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1DA1688-B217-4843-B0D0-29E1D20281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13549" y="3477162"/>
            <a:ext cx="4660900" cy="512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819093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2D5093F-A64D-6A42-8920-D62D4FA40C4E}"/>
              </a:ext>
            </a:extLst>
          </p:cNvPr>
          <p:cNvGrpSpPr/>
          <p:nvPr userDrawn="1"/>
        </p:nvGrpSpPr>
        <p:grpSpPr>
          <a:xfrm>
            <a:off x="-1" y="0"/>
            <a:ext cx="12192002" cy="6858000"/>
            <a:chOff x="-1" y="0"/>
            <a:chExt cx="12192002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A42E0DC-41C4-5D4E-9365-D4101A18F8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0272"/>
            <a:stretch/>
          </p:blipFill>
          <p:spPr>
            <a:xfrm>
              <a:off x="1" y="0"/>
              <a:ext cx="12192000" cy="6858000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FC13913-2F32-2343-B64C-251CB51EA2C7}"/>
                </a:ext>
              </a:extLst>
            </p:cNvPr>
            <p:cNvCxnSpPr>
              <a:cxnSpLocks/>
            </p:cNvCxnSpPr>
            <p:nvPr/>
          </p:nvCxnSpPr>
          <p:spPr>
            <a:xfrm>
              <a:off x="1826811" y="1497477"/>
              <a:ext cx="8538377" cy="0"/>
            </a:xfrm>
            <a:prstGeom prst="line">
              <a:avLst/>
            </a:prstGeom>
            <a:ln w="28575">
              <a:solidFill>
                <a:srgbClr val="FFC6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EDDACB2-B58B-F64A-B55E-70FEB45037B1}"/>
                </a:ext>
              </a:extLst>
            </p:cNvPr>
            <p:cNvSpPr/>
            <p:nvPr/>
          </p:nvSpPr>
          <p:spPr>
            <a:xfrm>
              <a:off x="5589104" y="990581"/>
              <a:ext cx="1013791" cy="101379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C6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4A6396A-6CC8-EE41-8B23-9407CDA8FD3F}"/>
                </a:ext>
              </a:extLst>
            </p:cNvPr>
            <p:cNvCxnSpPr>
              <a:cxnSpLocks/>
            </p:cNvCxnSpPr>
            <p:nvPr/>
          </p:nvCxnSpPr>
          <p:spPr>
            <a:xfrm>
              <a:off x="1826811" y="5360525"/>
              <a:ext cx="8538377" cy="0"/>
            </a:xfrm>
            <a:prstGeom prst="line">
              <a:avLst/>
            </a:prstGeom>
            <a:ln w="28575">
              <a:solidFill>
                <a:srgbClr val="FFC6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4DCAAE-06D4-1C42-A8CE-0E38F73143D0}"/>
                </a:ext>
              </a:extLst>
            </p:cNvPr>
            <p:cNvSpPr/>
            <p:nvPr/>
          </p:nvSpPr>
          <p:spPr>
            <a:xfrm>
              <a:off x="5589104" y="4853629"/>
              <a:ext cx="1013791" cy="101379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C6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2F89AB1-B31C-E448-B85A-7845F94BB1BB}"/>
                </a:ext>
              </a:extLst>
            </p:cNvPr>
            <p:cNvSpPr/>
            <p:nvPr/>
          </p:nvSpPr>
          <p:spPr>
            <a:xfrm>
              <a:off x="-1" y="2494755"/>
              <a:ext cx="12192001" cy="1866622"/>
            </a:xfrm>
            <a:prstGeom prst="rect">
              <a:avLst/>
            </a:prstGeom>
            <a:solidFill>
              <a:srgbClr val="FFC6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5F5AD75-B71E-D94B-A05C-66D485089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70916" y="1320514"/>
              <a:ext cx="650162" cy="43344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7CDAB06-B996-2747-B5EA-CA07085E5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5770916" y="5143800"/>
              <a:ext cx="650162" cy="433441"/>
            </a:xfrm>
            <a:prstGeom prst="rect">
              <a:avLst/>
            </a:prstGeom>
          </p:spPr>
        </p:pic>
      </p:grp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4E663CB2-1E13-F842-839B-5A8CD0A85A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8571" y="2937860"/>
            <a:ext cx="10414849" cy="9804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We don’t yet know what our best self can be…together, we all need to find it.</a:t>
            </a:r>
          </a:p>
        </p:txBody>
      </p:sp>
    </p:spTree>
    <p:extLst>
      <p:ext uri="{BB962C8B-B14F-4D97-AF65-F5344CB8AC3E}">
        <p14:creationId xmlns:p14="http://schemas.microsoft.com/office/powerpoint/2010/main" val="456981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33246C5-2D29-F946-B2F7-3B9C84905703}"/>
              </a:ext>
            </a:extLst>
          </p:cNvPr>
          <p:cNvGrpSpPr/>
          <p:nvPr userDrawn="1"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4CE2E98-8D1A-CD4B-B1A9-88632EBA64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FBB83C3-3C45-0841-A413-09852839C40C}"/>
                </a:ext>
              </a:extLst>
            </p:cNvPr>
            <p:cNvCxnSpPr>
              <a:cxnSpLocks/>
            </p:cNvCxnSpPr>
            <p:nvPr/>
          </p:nvCxnSpPr>
          <p:spPr>
            <a:xfrm>
              <a:off x="1826811" y="1497477"/>
              <a:ext cx="853837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7FDDB52-74F4-BD45-9465-8A1053479EC4}"/>
                </a:ext>
              </a:extLst>
            </p:cNvPr>
            <p:cNvSpPr/>
            <p:nvPr/>
          </p:nvSpPr>
          <p:spPr>
            <a:xfrm>
              <a:off x="5589104" y="990581"/>
              <a:ext cx="1013791" cy="101379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DFCEBF5-ADAA-7B46-9038-529B9CAD1C0A}"/>
                </a:ext>
              </a:extLst>
            </p:cNvPr>
            <p:cNvCxnSpPr>
              <a:cxnSpLocks/>
            </p:cNvCxnSpPr>
            <p:nvPr/>
          </p:nvCxnSpPr>
          <p:spPr>
            <a:xfrm>
              <a:off x="1826811" y="5360525"/>
              <a:ext cx="853837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C772748-8129-DF4A-8381-C7C56673891E}"/>
                </a:ext>
              </a:extLst>
            </p:cNvPr>
            <p:cNvSpPr/>
            <p:nvPr/>
          </p:nvSpPr>
          <p:spPr>
            <a:xfrm>
              <a:off x="5589104" y="4853629"/>
              <a:ext cx="1013791" cy="101379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87E82D3-A127-8949-B1E6-B259F329C874}"/>
                </a:ext>
              </a:extLst>
            </p:cNvPr>
            <p:cNvSpPr/>
            <p:nvPr/>
          </p:nvSpPr>
          <p:spPr>
            <a:xfrm>
              <a:off x="-1" y="2494755"/>
              <a:ext cx="12192001" cy="186662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EB4B2D7-120C-C34A-B84F-EA07D8F4A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50855" y="1305854"/>
              <a:ext cx="690281" cy="46018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F279F7D-5F09-5A4A-BBE3-A178B7A307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5750855" y="5128560"/>
              <a:ext cx="690281" cy="460187"/>
            </a:xfrm>
            <a:prstGeom prst="rect">
              <a:avLst/>
            </a:prstGeom>
          </p:spPr>
        </p:pic>
      </p:grp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4F3A9B5-49EA-D54B-89B9-093CE6BD84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8571" y="2937860"/>
            <a:ext cx="10414849" cy="9804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We don’t yet know what our best self can be…together, we all need to find it.</a:t>
            </a:r>
          </a:p>
        </p:txBody>
      </p:sp>
    </p:spTree>
    <p:extLst>
      <p:ext uri="{BB962C8B-B14F-4D97-AF65-F5344CB8AC3E}">
        <p14:creationId xmlns:p14="http://schemas.microsoft.com/office/powerpoint/2010/main" val="2181872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25A00D-820B-394B-BB34-47EBF2ABE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71227B-224F-8845-985A-7D474CAE570C}"/>
              </a:ext>
            </a:extLst>
          </p:cNvPr>
          <p:cNvSpPr/>
          <p:nvPr/>
        </p:nvSpPr>
        <p:spPr>
          <a:xfrm>
            <a:off x="-1" y="2958419"/>
            <a:ext cx="12192001" cy="9411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3FC234-CE84-CE4A-AEC5-3D8F75B4E49C}"/>
              </a:ext>
            </a:extLst>
          </p:cNvPr>
          <p:cNvSpPr txBox="1"/>
          <p:nvPr/>
        </p:nvSpPr>
        <p:spPr>
          <a:xfrm>
            <a:off x="1822703" y="3210350"/>
            <a:ext cx="85465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934758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7E3552-DEBB-C944-A554-82AFCB8419BA}"/>
              </a:ext>
            </a:extLst>
          </p:cNvPr>
          <p:cNvSpPr/>
          <p:nvPr/>
        </p:nvSpPr>
        <p:spPr>
          <a:xfrm>
            <a:off x="0" y="4872178"/>
            <a:ext cx="12192000" cy="12180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9982E9-2715-D941-B379-71A97DB170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 r="1168" b="21932"/>
          <a:stretch/>
        </p:blipFill>
        <p:spPr>
          <a:xfrm>
            <a:off x="-1" y="4933072"/>
            <a:ext cx="12192001" cy="19249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8D1FCC-C828-5245-A412-370879858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335" y="963303"/>
            <a:ext cx="2887330" cy="2925572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754ED87-0658-414E-9715-03B9642412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5550" y="5448601"/>
            <a:ext cx="4660900" cy="512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EA2028A-6C2D-9540-910F-711B608C5F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65550" y="5961363"/>
            <a:ext cx="4660900" cy="350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031324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9982E9-2715-D941-B379-71A97DB170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902" r="1168" b="21932"/>
          <a:stretch/>
        </p:blipFill>
        <p:spPr>
          <a:xfrm>
            <a:off x="-1" y="6311590"/>
            <a:ext cx="12192001" cy="565634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0C39C82-22A6-0A45-B0AE-051068866D21}"/>
              </a:ext>
            </a:extLst>
          </p:cNvPr>
          <p:cNvCxnSpPr>
            <a:cxnSpLocks/>
          </p:cNvCxnSpPr>
          <p:nvPr userDrawn="1"/>
        </p:nvCxnSpPr>
        <p:spPr>
          <a:xfrm>
            <a:off x="-1" y="6311590"/>
            <a:ext cx="1219200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>
            <a:extLst>
              <a:ext uri="{FF2B5EF4-FFF2-40B4-BE49-F238E27FC236}">
                <a16:creationId xmlns:a16="http://schemas.microsoft.com/office/drawing/2014/main" id="{FA6151DA-0E50-3747-B88F-29F646B31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096" y="35461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8378D0F-E7EF-4A4B-83B1-DE987880935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3425" y="2217738"/>
            <a:ext cx="10355263" cy="3752850"/>
          </a:xfrm>
          <a:prstGeom prst="rect">
            <a:avLst/>
          </a:prstGeom>
        </p:spPr>
        <p:txBody>
          <a:bodyPr/>
          <a:lstStyle>
            <a:lvl1pPr>
              <a:buClr>
                <a:srgbClr val="F7BF32"/>
              </a:buClr>
              <a:defRPr b="0" i="0">
                <a:latin typeface="Avenir Medium" panose="02000503020000020003" pitchFamily="2" charset="0"/>
              </a:defRPr>
            </a:lvl1pPr>
            <a:lvl2pPr>
              <a:buClr>
                <a:srgbClr val="F7BF32"/>
              </a:buClr>
              <a:defRPr b="0" i="0">
                <a:latin typeface="Avenir Roman" panose="02000503020000020003" pitchFamily="2" charset="0"/>
              </a:defRPr>
            </a:lvl2pPr>
            <a:lvl3pPr>
              <a:buClr>
                <a:srgbClr val="F7BF32"/>
              </a:buClr>
              <a:defRPr b="0" i="0">
                <a:latin typeface="Avenir Roman" panose="02000503020000020003" pitchFamily="2" charset="0"/>
              </a:defRPr>
            </a:lvl3pPr>
            <a:lvl4pPr>
              <a:buClr>
                <a:srgbClr val="F7BF32"/>
              </a:buClr>
              <a:defRPr b="0" i="0">
                <a:latin typeface="Avenir Roman" panose="02000503020000020003" pitchFamily="2" charset="0"/>
              </a:defRPr>
            </a:lvl4pPr>
            <a:lvl5pPr>
              <a:buClr>
                <a:srgbClr val="F7BF32"/>
              </a:buClr>
              <a:defRPr b="0" i="0">
                <a:latin typeface="Avenir Roman" panose="02000503020000020003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2006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9982E9-2715-D941-B379-71A97DB170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902" r="1168" b="21932"/>
          <a:stretch/>
        </p:blipFill>
        <p:spPr>
          <a:xfrm>
            <a:off x="-1" y="6311590"/>
            <a:ext cx="12192001" cy="565634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0C39C82-22A6-0A45-B0AE-051068866D21}"/>
              </a:ext>
            </a:extLst>
          </p:cNvPr>
          <p:cNvCxnSpPr>
            <a:cxnSpLocks/>
          </p:cNvCxnSpPr>
          <p:nvPr userDrawn="1"/>
        </p:nvCxnSpPr>
        <p:spPr>
          <a:xfrm>
            <a:off x="-1" y="6311590"/>
            <a:ext cx="1219200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194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7E3552-DEBB-C944-A554-82AFCB8419BA}"/>
              </a:ext>
            </a:extLst>
          </p:cNvPr>
          <p:cNvSpPr/>
          <p:nvPr/>
        </p:nvSpPr>
        <p:spPr>
          <a:xfrm>
            <a:off x="0" y="4872178"/>
            <a:ext cx="12192000" cy="12180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9982E9-2715-D941-B379-71A97DB170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 r="1168" b="21932"/>
          <a:stretch/>
        </p:blipFill>
        <p:spPr>
          <a:xfrm>
            <a:off x="-1" y="4933072"/>
            <a:ext cx="12192001" cy="192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9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D4AF910-3B45-C642-BA40-7F26C292CBB7}"/>
              </a:ext>
            </a:extLst>
          </p:cNvPr>
          <p:cNvGrpSpPr/>
          <p:nvPr userDrawn="1"/>
        </p:nvGrpSpPr>
        <p:grpSpPr>
          <a:xfrm>
            <a:off x="0" y="0"/>
            <a:ext cx="6143872" cy="6858000"/>
            <a:chOff x="0" y="0"/>
            <a:chExt cx="6143872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C89D864-D3E3-854A-9727-A7FA3A3C3175}"/>
                </a:ext>
              </a:extLst>
            </p:cNvPr>
            <p:cNvSpPr/>
            <p:nvPr/>
          </p:nvSpPr>
          <p:spPr>
            <a:xfrm>
              <a:off x="5617345" y="0"/>
              <a:ext cx="526527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D8ED27C-6546-2A4D-8DF8-81E2F1D5CA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50000"/>
            <a:stretch/>
          </p:blipFill>
          <p:spPr>
            <a:xfrm>
              <a:off x="0" y="0"/>
              <a:ext cx="6096000" cy="6858000"/>
            </a:xfrm>
            <a:prstGeom prst="rect">
              <a:avLst/>
            </a:prstGeom>
          </p:spPr>
        </p:pic>
      </p:grp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1061A9F-A15E-C64A-9549-79374FACE1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833" y="3229691"/>
            <a:ext cx="4702175" cy="3986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What We’ll Cover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FA52A49-6633-E54F-9E51-57323147E9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91833" y="1128199"/>
            <a:ext cx="4704334" cy="45646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200000"/>
              </a:lnSpc>
              <a:buClr>
                <a:srgbClr val="FFC629"/>
              </a:buClr>
              <a:buFont typeface="Arial" panose="020B0604020202020204" pitchFamily="34" charset="0"/>
              <a:buChar char="•"/>
              <a:defRPr sz="1800" b="0" i="0"/>
            </a:lvl2pPr>
          </a:lstStyle>
          <a:p>
            <a:pPr>
              <a:lnSpc>
                <a:spcPct val="200000"/>
              </a:lnSpc>
            </a:pPr>
            <a:r>
              <a:rPr lang="en-US" dirty="0">
                <a:latin typeface="Avenir Medium" panose="02000503020000020003" pitchFamily="2" charset="0"/>
              </a:rPr>
              <a:t>Content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Avenir Medium" panose="02000503020000020003" pitchFamily="2" charset="0"/>
              </a:rPr>
              <a:t>Content</a:t>
            </a:r>
          </a:p>
          <a:p>
            <a:pPr marL="742950" lvl="1" indent="-285750">
              <a:lnSpc>
                <a:spcPct val="200000"/>
              </a:lnSpc>
              <a:buClr>
                <a:srgbClr val="FFC629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venir Medium" panose="02000503020000020003" pitchFamily="2" charset="0"/>
              </a:rPr>
              <a:t>Content</a:t>
            </a:r>
          </a:p>
          <a:p>
            <a:pPr marL="742950" lvl="1" indent="-285750">
              <a:lnSpc>
                <a:spcPct val="200000"/>
              </a:lnSpc>
              <a:buClr>
                <a:srgbClr val="FFC629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venir Medium" panose="02000503020000020003" pitchFamily="2" charset="0"/>
              </a:rPr>
              <a:t>Content</a:t>
            </a:r>
          </a:p>
          <a:p>
            <a:pPr marL="742950" lvl="1" indent="-285750">
              <a:lnSpc>
                <a:spcPct val="200000"/>
              </a:lnSpc>
              <a:buClr>
                <a:srgbClr val="FFC629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venir Medium" panose="02000503020000020003" pitchFamily="2" charset="0"/>
              </a:rPr>
              <a:t>Content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Avenir Medium" panose="02000503020000020003" pitchFamily="2" charset="0"/>
              </a:rPr>
              <a:t>Content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Avenir Medium" panose="02000503020000020003" pitchFamily="2" charset="0"/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2862076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06B76FD-EBC2-924F-90F9-5FBB8B224E6C}"/>
              </a:ext>
            </a:extLst>
          </p:cNvPr>
          <p:cNvSpPr/>
          <p:nvPr/>
        </p:nvSpPr>
        <p:spPr>
          <a:xfrm>
            <a:off x="-1" y="6224584"/>
            <a:ext cx="12192001" cy="2607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204431-1C59-AA44-82EC-D02845A982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324" r="1434" b="242"/>
          <a:stretch/>
        </p:blipFill>
        <p:spPr>
          <a:xfrm>
            <a:off x="0" y="6279639"/>
            <a:ext cx="12192000" cy="57836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6176D2-EEF6-1043-9E18-99A5E6FB1DED}"/>
              </a:ext>
            </a:extLst>
          </p:cNvPr>
          <p:cNvCxnSpPr>
            <a:cxnSpLocks/>
          </p:cNvCxnSpPr>
          <p:nvPr/>
        </p:nvCxnSpPr>
        <p:spPr>
          <a:xfrm>
            <a:off x="-13856" y="1260574"/>
            <a:ext cx="6096001" cy="0"/>
          </a:xfrm>
          <a:prstGeom prst="line">
            <a:avLst/>
          </a:prstGeom>
          <a:ln w="28575">
            <a:solidFill>
              <a:srgbClr val="FFC6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B75B1AC-CF2D-704D-8913-3B88C08C39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8083" y="600075"/>
            <a:ext cx="5680075" cy="66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8360B5A-D265-7849-A437-ACE53640BB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083" y="1752600"/>
            <a:ext cx="4257675" cy="335280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C629"/>
              </a:buClr>
              <a:buFont typeface="Arial" panose="020B0604020202020204" pitchFamily="34" charset="0"/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r>
              <a:rPr lang="en-US" sz="1500" b="1" dirty="0">
                <a:latin typeface="Avenir Black" panose="02000503020000020003" pitchFamily="2" charset="0"/>
              </a:rPr>
              <a:t>Points:</a:t>
            </a:r>
          </a:p>
          <a:p>
            <a:endParaRPr lang="en-US" sz="1500" dirty="0">
              <a:latin typeface="Avenir Medium" panose="02000503020000020003" pitchFamily="2" charset="0"/>
            </a:endParaRPr>
          </a:p>
          <a:p>
            <a:pPr marL="285750" indent="-285750">
              <a:buClr>
                <a:srgbClr val="FFC629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latin typeface="Avenir Medium" panose="02000503020000020003" pitchFamily="2" charset="0"/>
              </a:rPr>
              <a:t>Point 1</a:t>
            </a:r>
          </a:p>
          <a:p>
            <a:pPr marL="285750" indent="-285750">
              <a:buClr>
                <a:srgbClr val="FFC629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latin typeface="Avenir Medium" panose="02000503020000020003" pitchFamily="2" charset="0"/>
              </a:rPr>
              <a:t>Point 2</a:t>
            </a:r>
          </a:p>
          <a:p>
            <a:pPr marL="285750" indent="-285750">
              <a:buClr>
                <a:srgbClr val="FFC629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latin typeface="Avenir Medium" panose="02000503020000020003" pitchFamily="2" charset="0"/>
              </a:rPr>
              <a:t>Point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>
              <a:latin typeface="Avenir Medium" panose="02000503020000020003" pitchFamily="2" charset="0"/>
            </a:endParaRPr>
          </a:p>
          <a:p>
            <a:r>
              <a:rPr lang="en-US" sz="1500" dirty="0">
                <a:latin typeface="Avenir Medium" panose="02000503020000020003" pitchFamily="2" charset="0"/>
              </a:rPr>
              <a:t>Reinforce main points/message here with copy to explain to the consumer.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DF874033-E928-1743-85FB-DC29CB426C5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99667" y="1593184"/>
            <a:ext cx="4794250" cy="3892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105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475F388-1957-4E42-8C71-14A16B93040E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60DCAAC-46AE-3343-8F9A-CD4DDA203A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0272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7FE7ACE-CBBD-CE4F-9899-20F39A6A454D}"/>
                </a:ext>
              </a:extLst>
            </p:cNvPr>
            <p:cNvCxnSpPr/>
            <p:nvPr/>
          </p:nvCxnSpPr>
          <p:spPr>
            <a:xfrm>
              <a:off x="3169919" y="3857735"/>
              <a:ext cx="5852160" cy="0"/>
            </a:xfrm>
            <a:prstGeom prst="line">
              <a:avLst/>
            </a:prstGeom>
            <a:ln w="28575">
              <a:solidFill>
                <a:srgbClr val="FFC6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1210CA93-A5F0-FC40-A24C-216D908FFE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08325" y="3247982"/>
            <a:ext cx="6575347" cy="5539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Divider Title</a:t>
            </a:r>
          </a:p>
        </p:txBody>
      </p:sp>
    </p:spTree>
    <p:extLst>
      <p:ext uri="{BB962C8B-B14F-4D97-AF65-F5344CB8AC3E}">
        <p14:creationId xmlns:p14="http://schemas.microsoft.com/office/powerpoint/2010/main" val="230174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2C8967C-5DE1-8542-B6F8-DE583745C775}"/>
              </a:ext>
            </a:extLst>
          </p:cNvPr>
          <p:cNvGrpSpPr/>
          <p:nvPr userDrawn="1"/>
        </p:nvGrpSpPr>
        <p:grpSpPr>
          <a:xfrm>
            <a:off x="0" y="-1"/>
            <a:ext cx="12192000" cy="6858001"/>
            <a:chOff x="0" y="-1"/>
            <a:chExt cx="12192000" cy="685800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3F91AB2-125E-C949-8DAC-F092265357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</a:blip>
            <a:srcRect t="19272"/>
            <a:stretch/>
          </p:blipFill>
          <p:spPr>
            <a:xfrm>
              <a:off x="0" y="-1"/>
              <a:ext cx="12192000" cy="6858001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F6F952A-A865-544A-B2DA-A32AF5762272}"/>
                </a:ext>
              </a:extLst>
            </p:cNvPr>
            <p:cNvCxnSpPr/>
            <p:nvPr/>
          </p:nvCxnSpPr>
          <p:spPr>
            <a:xfrm>
              <a:off x="3672840" y="3857735"/>
              <a:ext cx="4846320" cy="0"/>
            </a:xfrm>
            <a:prstGeom prst="line">
              <a:avLst/>
            </a:prstGeom>
            <a:ln w="28575">
              <a:solidFill>
                <a:srgbClr val="FFC6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BDF5D72F-CC3C-2B4E-B192-FF761F67C8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08325" y="3247982"/>
            <a:ext cx="6575347" cy="5539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Divider Title</a:t>
            </a:r>
          </a:p>
        </p:txBody>
      </p:sp>
    </p:spTree>
    <p:extLst>
      <p:ext uri="{BB962C8B-B14F-4D97-AF65-F5344CB8AC3E}">
        <p14:creationId xmlns:p14="http://schemas.microsoft.com/office/powerpoint/2010/main" val="3089016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8656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67" r:id="rId3"/>
    <p:sldLayoutId id="2147483668" r:id="rId4"/>
    <p:sldLayoutId id="2147483669" r:id="rId5"/>
    <p:sldLayoutId id="2147483658" r:id="rId6"/>
    <p:sldLayoutId id="2147483665" r:id="rId7"/>
    <p:sldLayoutId id="2147483660" r:id="rId8"/>
    <p:sldLayoutId id="2147483661" r:id="rId9"/>
    <p:sldLayoutId id="2147483663" r:id="rId10"/>
    <p:sldLayoutId id="2147483664" r:id="rId11"/>
    <p:sldLayoutId id="214748366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7171B0-B649-7145-AD15-573647914E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23488" y="2596652"/>
            <a:ext cx="4660900" cy="512762"/>
          </a:xfrm>
        </p:spPr>
        <p:txBody>
          <a:bodyPr/>
          <a:lstStyle/>
          <a:p>
            <a:r>
              <a:rPr lang="en-US" dirty="0"/>
              <a:t>Module 2:</a:t>
            </a:r>
          </a:p>
          <a:p>
            <a:r>
              <a:rPr lang="en-US" dirty="0"/>
              <a:t>File Systems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20C477-1C02-2D4A-8EE3-754FD6D054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12332" y="6345238"/>
            <a:ext cx="4660900" cy="512762"/>
          </a:xfrm>
        </p:spPr>
        <p:txBody>
          <a:bodyPr/>
          <a:lstStyle/>
          <a:p>
            <a:r>
              <a:rPr lang="en-US" dirty="0"/>
              <a:t>Dr. Maria Valero</a:t>
            </a:r>
          </a:p>
        </p:txBody>
      </p:sp>
    </p:spTree>
    <p:extLst>
      <p:ext uri="{BB962C8B-B14F-4D97-AF65-F5344CB8AC3E}">
        <p14:creationId xmlns:p14="http://schemas.microsoft.com/office/powerpoint/2010/main" val="4095078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2A4614-A76A-1A4D-B0D7-A5A5045049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A76CE-9D42-6F41-8A86-31FA6314B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+mj-cs"/>
              </a:rPr>
              <a:t>How can you find out which partition a directory is on?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821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A76CE-9D42-6F41-8A86-31FA6314B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Working with Directories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DB91D4-3BAC-7345-BB79-A51C4B1CE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662" y="1102735"/>
            <a:ext cx="6920675" cy="512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623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A76CE-9D42-6F41-8A86-31FA6314B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+mj-lt"/>
                <a:cs typeface="+mj-cs"/>
              </a:rPr>
              <a:t>Use of </a:t>
            </a:r>
            <a:r>
              <a:rPr lang="en-US" sz="5400" dirty="0" err="1">
                <a:solidFill>
                  <a:srgbClr val="FFFFFF"/>
                </a:solidFill>
                <a:latin typeface="+mj-lt"/>
                <a:cs typeface="+mj-cs"/>
              </a:rPr>
              <a:t>nano</a:t>
            </a:r>
            <a:r>
              <a:rPr lang="en-US" sz="5400" dirty="0">
                <a:solidFill>
                  <a:srgbClr val="FFFFFF"/>
                </a:solidFill>
                <a:latin typeface="+mj-lt"/>
                <a:cs typeface="+mj-cs"/>
              </a:rPr>
              <a:t> command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34476B5-E130-D046-8D64-7FAFC218C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758" y="2629344"/>
            <a:ext cx="5455917" cy="324627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DDD9BB5B-02B6-5246-9ECD-F78A253C7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82" y="2642984"/>
            <a:ext cx="5455917" cy="321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711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68F6133-0026-6F43-A309-DC25146A0B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3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A76CE-9D42-6F41-8A86-31FA6314B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+mj-cs"/>
              </a:rPr>
              <a:t>Use of cat command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227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7F7D7B8D-EF99-4CA1-AB1E-4C0C04740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2917370"/>
            <a:ext cx="12191999" cy="39406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A76CE-9D42-6F41-8A86-31FA6314B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449" y="4559523"/>
            <a:ext cx="10901471" cy="1236440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+mj-lt"/>
                <a:cs typeface="+mj-cs"/>
              </a:rPr>
              <a:t>Symbolic (soft) links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B61D84-B0DC-4241-9C8E-50443D21B9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075"/>
          <a:stretch/>
        </p:blipFill>
        <p:spPr>
          <a:xfrm>
            <a:off x="20" y="1"/>
            <a:ext cx="12191979" cy="423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862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F7D7B8D-EF99-4CA1-AB1E-4C0C04740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2917370"/>
            <a:ext cx="12191999" cy="39406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A76CE-9D42-6F41-8A86-31FA6314B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449" y="4559523"/>
            <a:ext cx="10901471" cy="1236440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chemeClr val="bg1"/>
                </a:solidFill>
                <a:latin typeface="+mj-lt"/>
                <a:cs typeface="+mj-cs"/>
              </a:rPr>
              <a:t>Hard Links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2405BF-BBC9-EB45-89D9-17D3262207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660"/>
          <a:stretch/>
        </p:blipFill>
        <p:spPr>
          <a:xfrm>
            <a:off x="20" y="1"/>
            <a:ext cx="12191979" cy="423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79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A76CE-9D42-6F41-8A86-31FA6314B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Permission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673F8F0-5B81-954B-B84F-917C4FD0DA0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3425" y="1252330"/>
            <a:ext cx="11133897" cy="504042"/>
          </a:xfrm>
        </p:spPr>
        <p:txBody>
          <a:bodyPr/>
          <a:lstStyle/>
          <a:p>
            <a:pPr marL="452628" indent="-342900"/>
            <a:r>
              <a:rPr lang="en-US" sz="2400" dirty="0"/>
              <a:t>You can assign permissions to each file or directory</a:t>
            </a:r>
            <a:endParaRPr lang="en-US" dirty="0"/>
          </a:p>
          <a:p>
            <a:pPr marL="1367028" lvl="2" indent="-342900"/>
            <a:endParaRPr lang="en-US" sz="1600" dirty="0"/>
          </a:p>
          <a:p>
            <a:pPr marL="452628" indent="-342900"/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61F898-F504-9A4F-89BE-02E9B4CC7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350" y="1982458"/>
            <a:ext cx="53213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517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A76CE-9D42-6F41-8A86-31FA6314B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576887"/>
            <a:ext cx="10911840" cy="6400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>
                <a:latin typeface="+mj-lt"/>
                <a:cs typeface="+mj-cs"/>
              </a:rPr>
              <a:t>Permission of each file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7E2924-412D-2E42-8C5E-CA4BED2691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00" b="1"/>
          <a:stretch/>
        </p:blipFill>
        <p:spPr>
          <a:xfrm>
            <a:off x="640080" y="640080"/>
            <a:ext cx="10911840" cy="4836795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7624566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E48FA28-1B53-8F4F-B65F-B01ACEB807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4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B51B11D-BBCD-47C7-A599-1EDA2F22F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4549726"/>
            <a:ext cx="11438793" cy="1844256"/>
          </a:xfrm>
          <a:prstGeom prst="rect">
            <a:avLst/>
          </a:prstGeom>
          <a:solidFill>
            <a:srgbClr val="404040">
              <a:alpha val="93000"/>
            </a:srgbClr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A76CE-9D42-6F41-8A86-31FA6314B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544" y="4754880"/>
            <a:ext cx="11137392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chemeClr val="bg1"/>
                </a:solidFill>
                <a:latin typeface="+mj-lt"/>
                <a:cs typeface="+mj-cs"/>
              </a:rPr>
              <a:t>chmod command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A810F53-4CAC-492E-A2F9-C147AA509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4243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1165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7171B0-B649-7145-AD15-573647914E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23488" y="2596652"/>
            <a:ext cx="4660900" cy="512762"/>
          </a:xfrm>
        </p:spPr>
        <p:txBody>
          <a:bodyPr/>
          <a:lstStyle/>
          <a:p>
            <a:r>
              <a:rPr lang="en-US" dirty="0"/>
              <a:t>Module 2:</a:t>
            </a:r>
          </a:p>
          <a:p>
            <a:r>
              <a:rPr lang="en-US" dirty="0"/>
              <a:t>File Systems</a:t>
            </a:r>
          </a:p>
          <a:p>
            <a:r>
              <a:rPr lang="en-US" dirty="0"/>
              <a:t>Windows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20C477-1C02-2D4A-8EE3-754FD6D054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12332" y="6345238"/>
            <a:ext cx="4660900" cy="512762"/>
          </a:xfrm>
        </p:spPr>
        <p:txBody>
          <a:bodyPr/>
          <a:lstStyle/>
          <a:p>
            <a:r>
              <a:rPr lang="en-US" dirty="0"/>
              <a:t>Dr. Maria Valero</a:t>
            </a:r>
          </a:p>
        </p:txBody>
      </p:sp>
    </p:spTree>
    <p:extLst>
      <p:ext uri="{BB962C8B-B14F-4D97-AF65-F5344CB8AC3E}">
        <p14:creationId xmlns:p14="http://schemas.microsoft.com/office/powerpoint/2010/main" val="1789927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7171B0-B649-7145-AD15-573647914E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23488" y="2596652"/>
            <a:ext cx="4660900" cy="512762"/>
          </a:xfrm>
        </p:spPr>
        <p:txBody>
          <a:bodyPr/>
          <a:lstStyle/>
          <a:p>
            <a:r>
              <a:rPr lang="en-US" dirty="0"/>
              <a:t>Module 2:</a:t>
            </a:r>
          </a:p>
          <a:p>
            <a:r>
              <a:rPr lang="en-US" dirty="0"/>
              <a:t>File Systems</a:t>
            </a:r>
          </a:p>
          <a:p>
            <a:r>
              <a:rPr lang="en-US" dirty="0"/>
              <a:t>LINUX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20C477-1C02-2D4A-8EE3-754FD6D054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12332" y="6345238"/>
            <a:ext cx="4660900" cy="512762"/>
          </a:xfrm>
        </p:spPr>
        <p:txBody>
          <a:bodyPr/>
          <a:lstStyle/>
          <a:p>
            <a:r>
              <a:rPr lang="en-US" dirty="0"/>
              <a:t>Dr. Maria Valero</a:t>
            </a:r>
          </a:p>
        </p:txBody>
      </p:sp>
    </p:spTree>
    <p:extLst>
      <p:ext uri="{BB962C8B-B14F-4D97-AF65-F5344CB8AC3E}">
        <p14:creationId xmlns:p14="http://schemas.microsoft.com/office/powerpoint/2010/main" val="818675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A76CE-9D42-6F41-8A86-31FA6314B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File System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673F8F0-5B81-954B-B84F-917C4FD0DA0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3425" y="1252330"/>
            <a:ext cx="11133897" cy="4718258"/>
          </a:xfrm>
        </p:spPr>
        <p:txBody>
          <a:bodyPr/>
          <a:lstStyle/>
          <a:p>
            <a:pPr marL="452628" indent="-342900"/>
            <a:r>
              <a:rPr lang="en-US" sz="2400" dirty="0"/>
              <a:t>File system enables applications to store and retrieve files on storage devices.</a:t>
            </a:r>
          </a:p>
          <a:p>
            <a:pPr marL="109728" indent="0">
              <a:buNone/>
            </a:pPr>
            <a:endParaRPr lang="en-US" sz="2400" dirty="0"/>
          </a:p>
          <a:p>
            <a:pPr marL="452628" indent="-342900"/>
            <a:r>
              <a:rPr lang="en-US" sz="2400" dirty="0"/>
              <a:t>File systems in Windows have the following storage component:</a:t>
            </a:r>
          </a:p>
          <a:p>
            <a:pPr marL="909828" lvl="1" indent="-342900"/>
            <a:r>
              <a:rPr lang="en-US" dirty="0"/>
              <a:t>	Volumes. (Collection of directories)</a:t>
            </a:r>
            <a:endParaRPr lang="en-US" sz="800" dirty="0"/>
          </a:p>
          <a:p>
            <a:pPr marL="909828" lvl="1" indent="-342900"/>
            <a:r>
              <a:rPr lang="en-US" dirty="0"/>
              <a:t>Directories. (Hierarchical collection of directories and files)</a:t>
            </a:r>
          </a:p>
          <a:p>
            <a:pPr marL="909828" lvl="1" indent="-342900"/>
            <a:r>
              <a:rPr lang="en-US" dirty="0"/>
              <a:t>Files. (Logical grouping of related data)</a:t>
            </a:r>
          </a:p>
          <a:p>
            <a:pPr marL="1367028" lvl="2" indent="-342900"/>
            <a:endParaRPr lang="en-US" sz="1600" dirty="0"/>
          </a:p>
          <a:p>
            <a:pPr marL="452628" indent="-34290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36378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A76CE-9D42-6F41-8A86-31FA6314B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340605" cy="11461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FAT Overview</a:t>
            </a:r>
          </a:p>
        </p:txBody>
      </p:sp>
      <p:sp>
        <p:nvSpPr>
          <p:cNvPr id="16" name="Freeform: Shape 10">
            <a:extLst>
              <a:ext uri="{FF2B5EF4-FFF2-40B4-BE49-F238E27FC236}">
                <a16:creationId xmlns:a16="http://schemas.microsoft.com/office/drawing/2014/main" id="{05C7EBC3-4672-4DAB-81C2-58661FAFA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8805" y="-2"/>
            <a:ext cx="6013194" cy="1511304"/>
          </a:xfrm>
          <a:custGeom>
            <a:avLst/>
            <a:gdLst>
              <a:gd name="connsiteX0" fmla="*/ 4545473 w 6013194"/>
              <a:gd name="connsiteY0" fmla="*/ 0 h 1511304"/>
              <a:gd name="connsiteX1" fmla="*/ 6013194 w 6013194"/>
              <a:gd name="connsiteY1" fmla="*/ 0 h 1511304"/>
              <a:gd name="connsiteX2" fmla="*/ 6013194 w 6013194"/>
              <a:gd name="connsiteY2" fmla="*/ 1508760 h 1511304"/>
              <a:gd name="connsiteX3" fmla="*/ 4545474 w 6013194"/>
              <a:gd name="connsiteY3" fmla="*/ 1508760 h 1511304"/>
              <a:gd name="connsiteX4" fmla="*/ 4545474 w 6013194"/>
              <a:gd name="connsiteY4" fmla="*/ 1511304 h 1511304"/>
              <a:gd name="connsiteX5" fmla="*/ 0 w 6013194"/>
              <a:gd name="connsiteY5" fmla="*/ 1511304 h 1511304"/>
              <a:gd name="connsiteX6" fmla="*/ 697617 w 6013194"/>
              <a:gd name="connsiteY6" fmla="*/ 3 h 1511304"/>
              <a:gd name="connsiteX7" fmla="*/ 4545473 w 6013194"/>
              <a:gd name="connsiteY7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3194" h="1511304">
                <a:moveTo>
                  <a:pt x="4545473" y="0"/>
                </a:moveTo>
                <a:lnTo>
                  <a:pt x="6013194" y="0"/>
                </a:lnTo>
                <a:lnTo>
                  <a:pt x="6013194" y="1508760"/>
                </a:lnTo>
                <a:lnTo>
                  <a:pt x="4545474" y="1508760"/>
                </a:lnTo>
                <a:lnTo>
                  <a:pt x="4545474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2">
            <a:extLst>
              <a:ext uri="{FF2B5EF4-FFF2-40B4-BE49-F238E27FC236}">
                <a16:creationId xmlns:a16="http://schemas.microsoft.com/office/drawing/2014/main" id="{40BF962F-4C6F-461E-86F2-C43F56CC9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0797" y="1690688"/>
            <a:ext cx="8711202" cy="5167312"/>
          </a:xfrm>
          <a:custGeom>
            <a:avLst/>
            <a:gdLst>
              <a:gd name="connsiteX0" fmla="*/ 0 w 8711202"/>
              <a:gd name="connsiteY0" fmla="*/ 0 h 5167312"/>
              <a:gd name="connsiteX1" fmla="*/ 7243482 w 8711202"/>
              <a:gd name="connsiteY1" fmla="*/ 0 h 5167312"/>
              <a:gd name="connsiteX2" fmla="*/ 8711202 w 8711202"/>
              <a:gd name="connsiteY2" fmla="*/ 0 h 5167312"/>
              <a:gd name="connsiteX3" fmla="*/ 8711202 w 8711202"/>
              <a:gd name="connsiteY3" fmla="*/ 5167312 h 5167312"/>
              <a:gd name="connsiteX4" fmla="*/ 7243482 w 8711202"/>
              <a:gd name="connsiteY4" fmla="*/ 5167312 h 5167312"/>
              <a:gd name="connsiteX5" fmla="*/ 221324 w 8711202"/>
              <a:gd name="connsiteY5" fmla="*/ 5167312 h 5167312"/>
              <a:gd name="connsiteX6" fmla="*/ 2615203 w 8711202"/>
              <a:gd name="connsiteY6" fmla="*/ 952 h 5167312"/>
              <a:gd name="connsiteX7" fmla="*/ 0 w 8711202"/>
              <a:gd name="connsiteY7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1202" h="5167312">
                <a:moveTo>
                  <a:pt x="0" y="0"/>
                </a:moveTo>
                <a:lnTo>
                  <a:pt x="7243482" y="0"/>
                </a:lnTo>
                <a:lnTo>
                  <a:pt x="8711202" y="0"/>
                </a:lnTo>
                <a:lnTo>
                  <a:pt x="8711202" y="5167312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E94A4F7-38E4-45EA-8E2E-CE1B5766B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5931454" cy="5166360"/>
          </a:xfrm>
          <a:custGeom>
            <a:avLst/>
            <a:gdLst>
              <a:gd name="connsiteX0" fmla="*/ 0 w 5931454"/>
              <a:gd name="connsiteY0" fmla="*/ 0 h 5166360"/>
              <a:gd name="connsiteX1" fmla="*/ 5931454 w 5931454"/>
              <a:gd name="connsiteY1" fmla="*/ 0 h 5166360"/>
              <a:gd name="connsiteX2" fmla="*/ 3537575 w 5931454"/>
              <a:gd name="connsiteY2" fmla="*/ 5166360 h 5166360"/>
              <a:gd name="connsiteX3" fmla="*/ 0 w 5931454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673F8F0-5B81-954B-B84F-917C4FD0DA0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2173288"/>
            <a:ext cx="3603171" cy="36396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2628"/>
            <a:r>
              <a:rPr lang="en-US" sz="2000" dirty="0">
                <a:solidFill>
                  <a:srgbClr val="FFFFFF"/>
                </a:solidFill>
                <a:latin typeface="+mn-lt"/>
              </a:rPr>
              <a:t>File Allocation Table (FAT)</a:t>
            </a:r>
          </a:p>
          <a:p>
            <a:pPr marL="452628"/>
            <a:r>
              <a:rPr lang="en-US" sz="2000" dirty="0">
                <a:solidFill>
                  <a:srgbClr val="FFFFFF"/>
                </a:solidFill>
                <a:latin typeface="+mn-lt"/>
              </a:rPr>
              <a:t>Supported by Windows</a:t>
            </a:r>
          </a:p>
          <a:p>
            <a:pPr marL="452628"/>
            <a:r>
              <a:rPr lang="en-US" sz="2000" dirty="0">
                <a:solidFill>
                  <a:srgbClr val="FFFFFF"/>
                </a:solidFill>
                <a:latin typeface="+mn-lt"/>
              </a:rPr>
              <a:t>Allocated in clusters</a:t>
            </a:r>
          </a:p>
          <a:p>
            <a:pPr marL="452628"/>
            <a:r>
              <a:rPr lang="en-US" sz="2000" dirty="0">
                <a:solidFill>
                  <a:srgbClr val="FFFFFF"/>
                </a:solidFill>
                <a:latin typeface="+mn-lt"/>
              </a:rPr>
              <a:t>No organization to the FAT directory structure</a:t>
            </a:r>
          </a:p>
          <a:p>
            <a:pPr marL="452628"/>
            <a:r>
              <a:rPr lang="en-US" sz="2000" dirty="0">
                <a:solidFill>
                  <a:srgbClr val="FFFFFF"/>
                </a:solidFill>
                <a:latin typeface="+mn-lt"/>
              </a:rPr>
              <a:t>No suitable for partitions &gt; 200MB</a:t>
            </a:r>
          </a:p>
          <a:p>
            <a:pPr marL="1367028" lvl="2"/>
            <a:endParaRPr lang="en-US" dirty="0">
              <a:solidFill>
                <a:srgbClr val="FFFFFF"/>
              </a:solidFill>
              <a:latin typeface="+mn-lt"/>
            </a:endParaRPr>
          </a:p>
          <a:p>
            <a:pPr marL="452628"/>
            <a:endParaRPr lang="en-US" sz="20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FC172A-0C5F-5E42-880A-23DAA0459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088" y="2488180"/>
            <a:ext cx="5170711" cy="3373888"/>
          </a:xfrm>
          <a:custGeom>
            <a:avLst/>
            <a:gdLst/>
            <a:ahLst/>
            <a:cxnLst/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36173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A76CE-9D42-6F41-8A86-31FA6314B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HPFS Overview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673F8F0-5B81-954B-B84F-917C4FD0DA0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3425" y="1252330"/>
            <a:ext cx="11133897" cy="4718258"/>
          </a:xfrm>
        </p:spPr>
        <p:txBody>
          <a:bodyPr/>
          <a:lstStyle/>
          <a:p>
            <a:pPr marL="452628" indent="-342900"/>
            <a:r>
              <a:rPr lang="en-US" sz="2400" dirty="0"/>
              <a:t>High Performance File System (HPFS)</a:t>
            </a:r>
          </a:p>
          <a:p>
            <a:pPr marL="452628" indent="-342900"/>
            <a:r>
              <a:rPr lang="en-US" sz="2400" dirty="0"/>
              <a:t>First introduced with OS/2 1.2 for larger hard drives</a:t>
            </a:r>
          </a:p>
          <a:p>
            <a:pPr marL="452628" indent="-342900"/>
            <a:r>
              <a:rPr lang="en-US" sz="2400" dirty="0"/>
              <a:t>Maintains the directory organization as FAT, but adds automatic sorting of the directory based on filenames.</a:t>
            </a:r>
          </a:p>
          <a:p>
            <a:pPr marL="452628" indent="-342900"/>
            <a:r>
              <a:rPr lang="en-US" sz="2400" dirty="0"/>
              <a:t>Holds more information than FAT (creation time, modification time of the file)</a:t>
            </a:r>
          </a:p>
          <a:p>
            <a:pPr marL="452628" indent="-342900"/>
            <a:r>
              <a:rPr lang="en-US" sz="2400" dirty="0"/>
              <a:t>Allocates as much o a file in contiguous sectors as possible.</a:t>
            </a:r>
          </a:p>
          <a:p>
            <a:pPr marL="452628" indent="-342900"/>
            <a:endParaRPr lang="en-US" sz="2400" dirty="0"/>
          </a:p>
          <a:p>
            <a:pPr marL="452628" indent="-342900"/>
            <a:endParaRPr lang="en-US" sz="1600" dirty="0"/>
          </a:p>
          <a:p>
            <a:pPr marL="452628" indent="-34290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990293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A76CE-9D42-6F41-8A86-31FA6314B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435" y="3217991"/>
            <a:ext cx="5667375" cy="190890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HPFS Overview</a:t>
            </a:r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111A83C6-3159-48A2-95E0-D9A872D3E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0618" cy="2896258"/>
          </a:xfrm>
          <a:custGeom>
            <a:avLst/>
            <a:gdLst>
              <a:gd name="connsiteX0" fmla="*/ 0 w 5920618"/>
              <a:gd name="connsiteY0" fmla="*/ 0 h 2896258"/>
              <a:gd name="connsiteX1" fmla="*/ 3191370 w 5920618"/>
              <a:gd name="connsiteY1" fmla="*/ 0 h 2896258"/>
              <a:gd name="connsiteX2" fmla="*/ 3346315 w 5920618"/>
              <a:gd name="connsiteY2" fmla="*/ 0 h 2896258"/>
              <a:gd name="connsiteX3" fmla="*/ 5920618 w 5920618"/>
              <a:gd name="connsiteY3" fmla="*/ 0 h 2896258"/>
              <a:gd name="connsiteX4" fmla="*/ 4583705 w 5920618"/>
              <a:gd name="connsiteY4" fmla="*/ 2896258 h 2896258"/>
              <a:gd name="connsiteX5" fmla="*/ 3346315 w 5920618"/>
              <a:gd name="connsiteY5" fmla="*/ 2896258 h 2896258"/>
              <a:gd name="connsiteX6" fmla="*/ 1854457 w 5920618"/>
              <a:gd name="connsiteY6" fmla="*/ 2896258 h 2896258"/>
              <a:gd name="connsiteX7" fmla="*/ 0 w 5920618"/>
              <a:gd name="connsiteY7" fmla="*/ 2896258 h 289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20618" h="2896258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8" y="0"/>
                </a:lnTo>
                <a:lnTo>
                  <a:pt x="4583705" y="2896258"/>
                </a:lnTo>
                <a:lnTo>
                  <a:pt x="3346315" y="2896258"/>
                </a:lnTo>
                <a:lnTo>
                  <a:pt x="1854457" y="2896258"/>
                </a:lnTo>
                <a:lnTo>
                  <a:pt x="0" y="289625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3FB71C-E670-1F47-B15E-362026C31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0657" y="1505083"/>
            <a:ext cx="4661263" cy="2458816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00372701-83B9-478A-9B29-7A50C8310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48626"/>
            <a:ext cx="6738450" cy="1409374"/>
          </a:xfrm>
          <a:custGeom>
            <a:avLst/>
            <a:gdLst>
              <a:gd name="connsiteX0" fmla="*/ 0 w 6738450"/>
              <a:gd name="connsiteY0" fmla="*/ 0 h 1409374"/>
              <a:gd name="connsiteX1" fmla="*/ 6738450 w 6738450"/>
              <a:gd name="connsiteY1" fmla="*/ 0 h 1409374"/>
              <a:gd name="connsiteX2" fmla="*/ 6085725 w 6738450"/>
              <a:gd name="connsiteY2" fmla="*/ 1409374 h 1409374"/>
              <a:gd name="connsiteX3" fmla="*/ 1524000 w 6738450"/>
              <a:gd name="connsiteY3" fmla="*/ 1409374 h 1409374"/>
              <a:gd name="connsiteX4" fmla="*/ 1200418 w 6738450"/>
              <a:gd name="connsiteY4" fmla="*/ 1409374 h 1409374"/>
              <a:gd name="connsiteX5" fmla="*/ 0 w 6738450"/>
              <a:gd name="connsiteY5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38450" h="1409374">
                <a:moveTo>
                  <a:pt x="0" y="0"/>
                </a:moveTo>
                <a:lnTo>
                  <a:pt x="6738450" y="0"/>
                </a:lnTo>
                <a:lnTo>
                  <a:pt x="6085725" y="1409374"/>
                </a:lnTo>
                <a:lnTo>
                  <a:pt x="1524000" y="1409374"/>
                </a:lnTo>
                <a:lnTo>
                  <a:pt x="1200418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B2B2B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9EDA5044-3268-4753-AEE8-20199924E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5448626"/>
            <a:ext cx="5925190" cy="1409374"/>
          </a:xfrm>
          <a:custGeom>
            <a:avLst/>
            <a:gdLst>
              <a:gd name="connsiteX0" fmla="*/ 652725 w 5925190"/>
              <a:gd name="connsiteY0" fmla="*/ 0 h 1409374"/>
              <a:gd name="connsiteX1" fmla="*/ 5925190 w 5925190"/>
              <a:gd name="connsiteY1" fmla="*/ 0 h 1409374"/>
              <a:gd name="connsiteX2" fmla="*/ 5925190 w 5925190"/>
              <a:gd name="connsiteY2" fmla="*/ 1409374 h 1409374"/>
              <a:gd name="connsiteX3" fmla="*/ 0 w 5925190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1409374">
                <a:moveTo>
                  <a:pt x="652725" y="0"/>
                </a:moveTo>
                <a:lnTo>
                  <a:pt x="5925190" y="0"/>
                </a:lnTo>
                <a:lnTo>
                  <a:pt x="5925190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8921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A76CE-9D42-6F41-8A86-31FA6314B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 Block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673F8F0-5B81-954B-B84F-917C4FD0DA0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3425" y="1252330"/>
            <a:ext cx="11133897" cy="1740252"/>
          </a:xfrm>
        </p:spPr>
        <p:txBody>
          <a:bodyPr/>
          <a:lstStyle/>
          <a:p>
            <a:pPr marL="452628" indent="-342900"/>
            <a:r>
              <a:rPr lang="en-US" sz="2400" dirty="0"/>
              <a:t>Located in logical sector 16 and contains the pointer to the FNODE of the root directory.</a:t>
            </a:r>
          </a:p>
          <a:p>
            <a:pPr marL="452628" indent="-342900"/>
            <a:r>
              <a:rPr lang="en-US" sz="2400" dirty="0"/>
              <a:t>Problem: If super block is lost or corrupted, the content of the partition is lost too.</a:t>
            </a:r>
          </a:p>
          <a:p>
            <a:pPr marL="452628" indent="-342900"/>
            <a:endParaRPr lang="en-US" sz="2400" dirty="0"/>
          </a:p>
          <a:p>
            <a:pPr marL="452628" indent="-342900"/>
            <a:endParaRPr lang="en-US" sz="2400" dirty="0"/>
          </a:p>
          <a:p>
            <a:pPr marL="452628" indent="-342900"/>
            <a:endParaRPr lang="en-US" sz="1600" dirty="0"/>
          </a:p>
          <a:p>
            <a:pPr marL="452628" indent="-342900"/>
            <a:endParaRPr lang="en-US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0E780FE-FAD6-354E-80A4-1BB6CAD4E9D4}"/>
              </a:ext>
            </a:extLst>
          </p:cNvPr>
          <p:cNvSpPr txBox="1">
            <a:spLocks/>
          </p:cNvSpPr>
          <p:nvPr/>
        </p:nvSpPr>
        <p:spPr>
          <a:xfrm>
            <a:off x="647990" y="3012709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Spare Block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3F5D7A2-DA37-6A41-A2EF-265A1A8C4C15}"/>
              </a:ext>
            </a:extLst>
          </p:cNvPr>
          <p:cNvSpPr txBox="1">
            <a:spLocks/>
          </p:cNvSpPr>
          <p:nvPr/>
        </p:nvSpPr>
        <p:spPr>
          <a:xfrm>
            <a:off x="733096" y="3890297"/>
            <a:ext cx="11133897" cy="17402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venir Medium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2628" indent="-342900"/>
            <a:r>
              <a:rPr lang="en-US" sz="2400" dirty="0"/>
              <a:t>Located in logical sector 17 and contains the “hot fixes” and the Spare Directory Block</a:t>
            </a:r>
          </a:p>
          <a:p>
            <a:pPr marL="452628" indent="-342900"/>
            <a:r>
              <a:rPr lang="en-US" sz="2400" dirty="0"/>
              <a:t>When a bad sector is detected, the “hot fixes” entry is used to logically point to an existing good sector</a:t>
            </a:r>
          </a:p>
          <a:p>
            <a:pPr marL="452628" indent="-342900"/>
            <a:endParaRPr lang="en-US" sz="2400" dirty="0"/>
          </a:p>
          <a:p>
            <a:pPr marL="452628" indent="-342900"/>
            <a:endParaRPr lang="en-US" sz="2400" dirty="0"/>
          </a:p>
          <a:p>
            <a:pPr marL="452628" indent="-342900"/>
            <a:endParaRPr lang="en-US" sz="1600" dirty="0"/>
          </a:p>
          <a:p>
            <a:pPr marL="452628" indent="-34290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623093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A76CE-9D42-6F41-8A86-31FA6314B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Disadvantages of HPFS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673F8F0-5B81-954B-B84F-917C4FD0DA0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3425" y="1252330"/>
            <a:ext cx="11133897" cy="4718258"/>
          </a:xfrm>
        </p:spPr>
        <p:txBody>
          <a:bodyPr/>
          <a:lstStyle/>
          <a:p>
            <a:pPr marL="452628" indent="-342900"/>
            <a:endParaRPr lang="en-US" sz="2400" dirty="0"/>
          </a:p>
          <a:p>
            <a:pPr marL="452628" indent="-342900"/>
            <a:endParaRPr lang="en-US" sz="1600" dirty="0"/>
          </a:p>
          <a:p>
            <a:pPr marL="452628" indent="-342900"/>
            <a:endParaRPr lang="en-US" sz="2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A5C24C4-48B0-A940-B91D-863AC799E998}"/>
              </a:ext>
            </a:extLst>
          </p:cNvPr>
          <p:cNvSpPr txBox="1">
            <a:spLocks/>
          </p:cNvSpPr>
          <p:nvPr/>
        </p:nvSpPr>
        <p:spPr>
          <a:xfrm>
            <a:off x="733425" y="1252330"/>
            <a:ext cx="11133897" cy="17402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venir Medium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2628" indent="-342900"/>
            <a:r>
              <a:rPr lang="en-US" sz="2400" dirty="0"/>
              <a:t>Due to overhead, HPFS is not a very efficient choice for a volume of under 200MB</a:t>
            </a:r>
          </a:p>
          <a:p>
            <a:pPr marL="452628" indent="-342900"/>
            <a:r>
              <a:rPr lang="en-US" sz="2400" dirty="0"/>
              <a:t>For volumes &gt; 400MB there is a performance degradation</a:t>
            </a:r>
          </a:p>
          <a:p>
            <a:pPr marL="452628" indent="-342900"/>
            <a:r>
              <a:rPr lang="en-US" sz="2400" dirty="0"/>
              <a:t>You cannot set security on HPFS under Window NT</a:t>
            </a:r>
          </a:p>
          <a:p>
            <a:pPr marL="452628" indent="-342900"/>
            <a:r>
              <a:rPr lang="en-US" sz="2400" dirty="0"/>
              <a:t>Only support Window NT versions 3.1, 3.5 and 3.51</a:t>
            </a:r>
          </a:p>
          <a:p>
            <a:pPr marL="452628" indent="-342900"/>
            <a:endParaRPr lang="en-US" sz="2400" dirty="0"/>
          </a:p>
          <a:p>
            <a:pPr marL="452628" indent="-342900"/>
            <a:endParaRPr lang="en-US" sz="2400" dirty="0"/>
          </a:p>
          <a:p>
            <a:pPr marL="452628" indent="-342900"/>
            <a:endParaRPr lang="en-US" sz="1600" dirty="0"/>
          </a:p>
          <a:p>
            <a:pPr marL="452628" indent="-34290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972052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A76CE-9D42-6F41-8A86-31FA6314B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NFTS Overview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673F8F0-5B81-954B-B84F-917C4FD0DA0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3425" y="1252330"/>
            <a:ext cx="11133897" cy="4718258"/>
          </a:xfrm>
        </p:spPr>
        <p:txBody>
          <a:bodyPr/>
          <a:lstStyle/>
          <a:p>
            <a:pPr marL="452628" indent="-342900"/>
            <a:endParaRPr lang="en-US" sz="2400" dirty="0"/>
          </a:p>
          <a:p>
            <a:pPr marL="452628" indent="-342900"/>
            <a:endParaRPr lang="en-US" sz="1600" dirty="0"/>
          </a:p>
          <a:p>
            <a:pPr marL="452628" indent="-342900"/>
            <a:endParaRPr lang="en-US" sz="2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A5C24C4-48B0-A940-B91D-863AC799E998}"/>
              </a:ext>
            </a:extLst>
          </p:cNvPr>
          <p:cNvSpPr txBox="1">
            <a:spLocks/>
          </p:cNvSpPr>
          <p:nvPr/>
        </p:nvSpPr>
        <p:spPr>
          <a:xfrm>
            <a:off x="733425" y="1252330"/>
            <a:ext cx="11133897" cy="17402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venir Medium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2628" indent="-342900"/>
            <a:r>
              <a:rPr lang="en-US" sz="2400" dirty="0"/>
              <a:t>Organizes files into directories</a:t>
            </a:r>
          </a:p>
          <a:p>
            <a:pPr marL="452628" indent="-342900"/>
            <a:r>
              <a:rPr lang="en-US" sz="2400" dirty="0"/>
              <a:t>There is no “special” objects on the disk and there is no dependence on the underlying hardware.</a:t>
            </a:r>
          </a:p>
          <a:p>
            <a:pPr marL="452628" indent="-342900"/>
            <a:r>
              <a:rPr lang="en-US" sz="2400" dirty="0"/>
              <a:t>There is no special locations on the disk</a:t>
            </a:r>
          </a:p>
          <a:p>
            <a:pPr marL="452628" indent="-342900"/>
            <a:r>
              <a:rPr lang="en-US" sz="2400" dirty="0"/>
              <a:t>Reliable for high end system and web servers</a:t>
            </a:r>
          </a:p>
          <a:p>
            <a:pPr marL="452628" indent="-342900"/>
            <a:r>
              <a:rPr lang="en-US" sz="2400" dirty="0"/>
              <a:t>Remove limitations of the FAT and HPFS file systems</a:t>
            </a:r>
          </a:p>
          <a:p>
            <a:pPr marL="452628" indent="-342900"/>
            <a:r>
              <a:rPr lang="en-US" sz="2400" dirty="0"/>
              <a:t>POSIX support</a:t>
            </a:r>
          </a:p>
          <a:p>
            <a:pPr marL="452628" indent="-342900"/>
            <a:endParaRPr lang="en-US" sz="2400" dirty="0"/>
          </a:p>
          <a:p>
            <a:pPr marL="452628" indent="-342900"/>
            <a:endParaRPr lang="en-US" sz="2400" dirty="0"/>
          </a:p>
          <a:p>
            <a:pPr marL="452628" indent="-342900"/>
            <a:endParaRPr lang="en-US" sz="1600" dirty="0"/>
          </a:p>
          <a:p>
            <a:pPr marL="452628" indent="-34290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49246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A76CE-9D42-6F41-8A86-31FA6314B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NFTS Overview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673F8F0-5B81-954B-B84F-917C4FD0DA0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3425" y="1252330"/>
            <a:ext cx="11133897" cy="4718258"/>
          </a:xfrm>
        </p:spPr>
        <p:txBody>
          <a:bodyPr/>
          <a:lstStyle/>
          <a:p>
            <a:pPr marL="452628" indent="-342900"/>
            <a:endParaRPr lang="en-US" sz="2400" dirty="0"/>
          </a:p>
          <a:p>
            <a:pPr marL="452628" indent="-342900"/>
            <a:endParaRPr lang="en-US" sz="1600" dirty="0"/>
          </a:p>
          <a:p>
            <a:pPr marL="452628" indent="-342900"/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13922E-8180-3045-9133-3ADD7327E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550" y="1289050"/>
            <a:ext cx="7708900" cy="42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5596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A76CE-9D42-6F41-8A86-31FA6314B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NFTS Overview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673F8F0-5B81-954B-B84F-917C4FD0DA0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452628"/>
            <a:endParaRPr lang="en-US" sz="2000" dirty="0">
              <a:latin typeface="+mn-lt"/>
            </a:endParaRPr>
          </a:p>
          <a:p>
            <a:pPr marL="452628"/>
            <a:endParaRPr lang="en-US" sz="2000" dirty="0">
              <a:latin typeface="+mn-lt"/>
            </a:endParaRPr>
          </a:p>
          <a:p>
            <a:pPr marL="452628"/>
            <a:endParaRPr lang="en-US" sz="2000" dirty="0"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2143DA-DEE4-EF4B-8EDB-DBBDC6833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1192700"/>
            <a:ext cx="6019331" cy="446935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434677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A76CE-9D42-6F41-8A86-31FA6314B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NFTS Naming Conventions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673F8F0-5B81-954B-B84F-917C4FD0DA0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3425" y="1252330"/>
            <a:ext cx="11133897" cy="4718258"/>
          </a:xfrm>
        </p:spPr>
        <p:txBody>
          <a:bodyPr/>
          <a:lstStyle/>
          <a:p>
            <a:pPr marL="452628" indent="-342900"/>
            <a:endParaRPr lang="en-US" sz="2400" dirty="0"/>
          </a:p>
          <a:p>
            <a:pPr marL="452628" indent="-342900"/>
            <a:endParaRPr lang="en-US" sz="1600" dirty="0"/>
          </a:p>
          <a:p>
            <a:pPr marL="452628" indent="-342900"/>
            <a:endParaRPr lang="en-US" sz="2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A5C24C4-48B0-A940-B91D-863AC799E998}"/>
              </a:ext>
            </a:extLst>
          </p:cNvPr>
          <p:cNvSpPr txBox="1">
            <a:spLocks/>
          </p:cNvSpPr>
          <p:nvPr/>
        </p:nvSpPr>
        <p:spPr>
          <a:xfrm>
            <a:off x="733425" y="1252330"/>
            <a:ext cx="11133897" cy="17402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venir Medium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2628" indent="-342900"/>
            <a:r>
              <a:rPr lang="en-US" sz="2400" dirty="0"/>
              <a:t>File and directory names can be up to 255 characters long, including extensions</a:t>
            </a:r>
          </a:p>
          <a:p>
            <a:pPr marL="452628" indent="-342900"/>
            <a:r>
              <a:rPr lang="en-US" sz="2400" dirty="0"/>
              <a:t>NTFS make NO distinction of filenames based on case</a:t>
            </a:r>
          </a:p>
          <a:p>
            <a:pPr marL="452628" indent="-342900"/>
            <a:r>
              <a:rPr lang="en-US" sz="2400" dirty="0"/>
              <a:t>Names can content any characters except </a:t>
            </a:r>
          </a:p>
          <a:p>
            <a:pPr marL="909828" lvl="1" indent="-342900"/>
            <a:r>
              <a:rPr lang="en-US" sz="2000" dirty="0"/>
              <a:t>? “ / \ &lt; &gt; * | :</a:t>
            </a:r>
            <a:endParaRPr lang="en-US" sz="2400" dirty="0"/>
          </a:p>
          <a:p>
            <a:pPr marL="452628" indent="-342900"/>
            <a:endParaRPr lang="en-US" sz="2400" dirty="0"/>
          </a:p>
          <a:p>
            <a:pPr marL="452628" indent="-342900"/>
            <a:endParaRPr lang="en-US" sz="2400" dirty="0"/>
          </a:p>
          <a:p>
            <a:pPr marL="452628" indent="-342900"/>
            <a:endParaRPr lang="en-US" sz="1600" dirty="0"/>
          </a:p>
          <a:p>
            <a:pPr marL="452628" indent="-34290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02826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A76CE-9D42-6F41-8A86-31FA6314B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Linux File System</a:t>
            </a:r>
            <a:endParaRPr lang="en-US" dirty="0"/>
          </a:p>
        </p:txBody>
      </p:sp>
      <p:pic>
        <p:nvPicPr>
          <p:cNvPr id="8" name="Picture 7" descr="A close up of a keyboard&#10;&#10;Description automatically generated">
            <a:extLst>
              <a:ext uri="{FF2B5EF4-FFF2-40B4-BE49-F238E27FC236}">
                <a16:creationId xmlns:a16="http://schemas.microsoft.com/office/drawing/2014/main" id="{BBC8B525-23A1-DA4F-8B18-87C919402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200" y="1114640"/>
            <a:ext cx="9771743" cy="462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810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A76CE-9D42-6F41-8A86-31FA6314B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NFTS Advantages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673F8F0-5B81-954B-B84F-917C4FD0DA0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3425" y="1252330"/>
            <a:ext cx="11133897" cy="4718258"/>
          </a:xfrm>
        </p:spPr>
        <p:txBody>
          <a:bodyPr/>
          <a:lstStyle/>
          <a:p>
            <a:pPr marL="452628" indent="-342900"/>
            <a:endParaRPr lang="en-US" sz="2400" dirty="0"/>
          </a:p>
          <a:p>
            <a:pPr marL="452628" indent="-342900"/>
            <a:endParaRPr lang="en-US" sz="1600" dirty="0"/>
          </a:p>
          <a:p>
            <a:pPr marL="452628" indent="-342900"/>
            <a:endParaRPr lang="en-US" sz="2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A5C24C4-48B0-A940-B91D-863AC799E998}"/>
              </a:ext>
            </a:extLst>
          </p:cNvPr>
          <p:cNvSpPr txBox="1">
            <a:spLocks/>
          </p:cNvSpPr>
          <p:nvPr/>
        </p:nvSpPr>
        <p:spPr>
          <a:xfrm>
            <a:off x="733425" y="1252330"/>
            <a:ext cx="11133897" cy="17402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venir Medium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2628" indent="-342900"/>
            <a:r>
              <a:rPr lang="en-US" sz="2400" dirty="0"/>
              <a:t>Best for use on volumes of about 400MB or more</a:t>
            </a:r>
          </a:p>
          <a:p>
            <a:pPr marL="452628" indent="-342900"/>
            <a:r>
              <a:rPr lang="en-US" sz="2400" dirty="0"/>
              <a:t>The recoverability design into NTFS is such that a user should never have to run any sort of disk repair utility on an NTFS partition</a:t>
            </a:r>
          </a:p>
          <a:p>
            <a:pPr marL="109728" indent="0">
              <a:buNone/>
            </a:pPr>
            <a:endParaRPr lang="en-US" sz="2400" dirty="0"/>
          </a:p>
          <a:p>
            <a:pPr marL="452628" indent="-342900"/>
            <a:endParaRPr lang="en-US" sz="2400" dirty="0"/>
          </a:p>
          <a:p>
            <a:pPr marL="452628" indent="-342900"/>
            <a:endParaRPr lang="en-US" sz="1600" dirty="0"/>
          </a:p>
          <a:p>
            <a:pPr marL="452628" indent="-342900"/>
            <a:endParaRPr lang="en-US" sz="2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0A2C60B-EDD1-2E4A-AA41-CD1D93D6A38C}"/>
              </a:ext>
            </a:extLst>
          </p:cNvPr>
          <p:cNvSpPr txBox="1">
            <a:spLocks/>
          </p:cNvSpPr>
          <p:nvPr/>
        </p:nvSpPr>
        <p:spPr>
          <a:xfrm>
            <a:off x="668213" y="276621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NFTS Disadvantages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9CC1400-3C54-1942-9E4E-E3881C493A59}"/>
              </a:ext>
            </a:extLst>
          </p:cNvPr>
          <p:cNvSpPr txBox="1">
            <a:spLocks/>
          </p:cNvSpPr>
          <p:nvPr/>
        </p:nvSpPr>
        <p:spPr>
          <a:xfrm>
            <a:off x="668213" y="3875228"/>
            <a:ext cx="11133897" cy="17402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venir Medium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2628" indent="-342900"/>
            <a:r>
              <a:rPr lang="en-US" sz="2400" dirty="0"/>
              <a:t>Currently there is no file encryption built into NTFS</a:t>
            </a:r>
          </a:p>
          <a:p>
            <a:pPr marL="452628" indent="-342900"/>
            <a:endParaRPr lang="en-US" sz="2400" dirty="0"/>
          </a:p>
          <a:p>
            <a:pPr marL="109728" indent="0">
              <a:buNone/>
            </a:pPr>
            <a:endParaRPr lang="en-US" sz="2400" dirty="0"/>
          </a:p>
          <a:p>
            <a:pPr marL="452628" indent="-342900"/>
            <a:endParaRPr lang="en-US" sz="2400" dirty="0"/>
          </a:p>
          <a:p>
            <a:pPr marL="452628" indent="-342900"/>
            <a:endParaRPr lang="en-US" sz="1600" dirty="0"/>
          </a:p>
          <a:p>
            <a:pPr marL="452628" indent="-34290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35521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A76CE-9D42-6F41-8A86-31FA6314B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Directories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A8DF041-CD99-6649-9F91-616CD3057A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56921"/>
              </p:ext>
            </p:extLst>
          </p:nvPr>
        </p:nvGraphicFramePr>
        <p:xfrm>
          <a:off x="662608" y="1286196"/>
          <a:ext cx="10586088" cy="43332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808383">
                  <a:extLst>
                    <a:ext uri="{9D8B030D-6E8A-4147-A177-3AD203B41FA5}">
                      <a16:colId xmlns:a16="http://schemas.microsoft.com/office/drawing/2014/main" val="3796037281"/>
                    </a:ext>
                  </a:extLst>
                </a:gridCol>
                <a:gridCol w="4484661">
                  <a:extLst>
                    <a:ext uri="{9D8B030D-6E8A-4147-A177-3AD203B41FA5}">
                      <a16:colId xmlns:a16="http://schemas.microsoft.com/office/drawing/2014/main" val="1373921280"/>
                    </a:ext>
                  </a:extLst>
                </a:gridCol>
                <a:gridCol w="753261">
                  <a:extLst>
                    <a:ext uri="{9D8B030D-6E8A-4147-A177-3AD203B41FA5}">
                      <a16:colId xmlns:a16="http://schemas.microsoft.com/office/drawing/2014/main" val="206184015"/>
                    </a:ext>
                  </a:extLst>
                </a:gridCol>
                <a:gridCol w="4539783">
                  <a:extLst>
                    <a:ext uri="{9D8B030D-6E8A-4147-A177-3AD203B41FA5}">
                      <a16:colId xmlns:a16="http://schemas.microsoft.com/office/drawing/2014/main" val="26071461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Root directory. It contains the directories at the top level of the file structure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mnt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Used to mount other temporary file systems, such as </a:t>
                      </a:r>
                      <a:r>
                        <a:rPr lang="en-US" sz="1400" b="1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cdrom</a:t>
                      </a:r>
                      <a:r>
                        <a:rPr lang="en-US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en-US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floppy</a:t>
                      </a:r>
                      <a:r>
                        <a:rPr lang="en-US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for the </a:t>
                      </a:r>
                      <a:r>
                        <a:rPr lang="en-US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CD-ROM</a:t>
                      </a:r>
                      <a:r>
                        <a:rPr lang="en-US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drive and </a:t>
                      </a:r>
                      <a:r>
                        <a:rPr lang="en-US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floppy diskette drive</a:t>
                      </a:r>
                      <a:r>
                        <a:rPr lang="en-US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respectively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505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/bin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This is where the executable files are located. These files are available to all users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/proc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Contains all processes marked as a file by </a:t>
                      </a:r>
                      <a:r>
                        <a:rPr lang="en-US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process number</a:t>
                      </a:r>
                      <a:r>
                        <a:rPr lang="en-US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or other information that is dynamic to the system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981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/dev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These are device drivers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tmp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Holds temporary files used between system boots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2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etc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Supervisor directory commands, configuration files, disk configuration files, valid user lists, groups, ethernet, hosts, where to send critical messages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usr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Used for miscellaneous purposes and can be used by many users. Includes administrative commands, shared files, library files, and others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937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/lib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Contains shared library files and sometimes other kernel-related files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/var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Typically contains variable-length files such as log and print files and any other type of file that may contain a variable amount of data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0140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/boot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Contains files for booting the system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sbin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Contains binary (executable) files, usually for system administration. For example, </a:t>
                      </a:r>
                      <a:r>
                        <a:rPr lang="en-US" sz="1400" b="1" i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fdisk</a:t>
                      </a:r>
                      <a:r>
                        <a:rPr lang="en-US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en-US" sz="1400" b="1" i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ifconfig</a:t>
                      </a:r>
                      <a:r>
                        <a:rPr lang="en-US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utilities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6827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/home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Contains the home directory for users and other accounts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/kernel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Contain kernel files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90414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4209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A76CE-9D42-6F41-8A86-31FA6314B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Inode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D32E31-1D65-4542-8CAB-8D91EDD359C8}"/>
              </a:ext>
            </a:extLst>
          </p:cNvPr>
          <p:cNvSpPr/>
          <p:nvPr/>
        </p:nvSpPr>
        <p:spPr>
          <a:xfrm>
            <a:off x="733095" y="1247218"/>
            <a:ext cx="97924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Inode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number also called index number, it consists following attributes of any file: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835287-322A-0140-BDEC-F12576103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295" y="1842327"/>
            <a:ext cx="9667483" cy="369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085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A76CE-9D42-6F41-8A86-31FA6314B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Inode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85F387-01AC-9743-86B3-6EC15B31F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822" y="1827352"/>
            <a:ext cx="6553545" cy="321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017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287214-1898-AC4A-AB31-CC2C810DD9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6B10F73-55DD-F640-8019-610BC90CF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+mj-cs"/>
              </a:rPr>
              <a:t>How do I see file Inode number?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340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A76CE-9D42-6F41-8A86-31FA6314B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Types of Files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794308C-BE84-724D-A08A-DB01D21008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578200"/>
              </p:ext>
            </p:extLst>
          </p:nvPr>
        </p:nvGraphicFramePr>
        <p:xfrm>
          <a:off x="5346825" y="492573"/>
          <a:ext cx="6167540" cy="58808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565077">
                  <a:extLst>
                    <a:ext uri="{9D8B030D-6E8A-4147-A177-3AD203B41FA5}">
                      <a16:colId xmlns:a16="http://schemas.microsoft.com/office/drawing/2014/main" val="3310500895"/>
                    </a:ext>
                  </a:extLst>
                </a:gridCol>
                <a:gridCol w="3602463">
                  <a:extLst>
                    <a:ext uri="{9D8B030D-6E8A-4147-A177-3AD203B41FA5}">
                      <a16:colId xmlns:a16="http://schemas.microsoft.com/office/drawing/2014/main" val="1122052660"/>
                    </a:ext>
                  </a:extLst>
                </a:gridCol>
              </a:tblGrid>
              <a:tr h="735100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6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Symbol</a:t>
                      </a:r>
                      <a:endParaRPr lang="en-US" sz="26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7185" marR="97185" marT="74239" marB="19437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6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Meaning</a:t>
                      </a:r>
                      <a:endParaRPr lang="en-US" sz="26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7185" marR="97185" marT="74239" marB="19437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6531811"/>
                  </a:ext>
                </a:extLst>
              </a:tr>
              <a:tr h="735100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6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en-US" sz="26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7185" marR="97185" marT="74239" marB="19437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6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Regular file</a:t>
                      </a:r>
                      <a:endParaRPr lang="en-US" sz="26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7185" marR="97185" marT="74239" marB="19437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0066552"/>
                  </a:ext>
                </a:extLst>
              </a:tr>
              <a:tr h="735100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6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  <a:endParaRPr lang="en-US" sz="26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7185" marR="97185" marT="74239" marB="19437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6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Directory</a:t>
                      </a:r>
                      <a:endParaRPr lang="en-US" sz="26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7185" marR="97185" marT="74239" marB="19437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5371879"/>
                  </a:ext>
                </a:extLst>
              </a:tr>
              <a:tr h="735100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6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  <a:endParaRPr lang="en-US" sz="26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7185" marR="97185" marT="74239" marB="19437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6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Link</a:t>
                      </a:r>
                      <a:endParaRPr lang="en-US" sz="26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7185" marR="97185" marT="74239" marB="19437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5782390"/>
                  </a:ext>
                </a:extLst>
              </a:tr>
              <a:tr h="735100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6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  <a:endParaRPr lang="en-US" sz="26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7185" marR="97185" marT="74239" marB="19437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6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Special file</a:t>
                      </a:r>
                      <a:endParaRPr lang="en-US" sz="26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7185" marR="97185" marT="74239" marB="19437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7291080"/>
                  </a:ext>
                </a:extLst>
              </a:tr>
              <a:tr h="735100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6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  <a:endParaRPr lang="en-US" sz="26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7185" marR="97185" marT="74239" marB="19437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6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Socket</a:t>
                      </a:r>
                      <a:endParaRPr lang="en-US" sz="26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7185" marR="97185" marT="74239" marB="19437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1407645"/>
                  </a:ext>
                </a:extLst>
              </a:tr>
              <a:tr h="735100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6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  <a:endParaRPr lang="en-US" sz="26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7185" marR="97185" marT="74239" marB="19437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6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Named pipe</a:t>
                      </a:r>
                      <a:endParaRPr lang="en-US" sz="26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7185" marR="97185" marT="74239" marB="19437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3670038"/>
                  </a:ext>
                </a:extLst>
              </a:tr>
              <a:tr h="735100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6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  <a:endParaRPr lang="en-US" sz="26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7185" marR="97185" marT="74239" marB="19437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6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Block device</a:t>
                      </a:r>
                      <a:endParaRPr lang="en-US" sz="26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7185" marR="97185" marT="74239" marB="19437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8745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8577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3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4835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BEA76CE-9D42-6F41-8A86-31FA6314B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4277356"/>
            <a:ext cx="9966960" cy="15603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800" dirty="0">
                <a:solidFill>
                  <a:srgbClr val="48354E"/>
                </a:solidFill>
                <a:latin typeface="+mj-lt"/>
                <a:cs typeface="+mj-cs"/>
              </a:rPr>
              <a:t>Command ls -l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43C900-6C6F-644F-81C4-B127EDB4EF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10" r="1" b="29036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74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786</Words>
  <Application>Microsoft Macintosh PowerPoint</Application>
  <PresentationFormat>Widescreen</PresentationFormat>
  <Paragraphs>148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Avenir Black</vt:lpstr>
      <vt:lpstr>Avenir Medium</vt:lpstr>
      <vt:lpstr>Avenir Roman</vt:lpstr>
      <vt:lpstr>Calibri</vt:lpstr>
      <vt:lpstr>Calibri Light</vt:lpstr>
      <vt:lpstr>Office Theme</vt:lpstr>
      <vt:lpstr>PowerPoint Presentation</vt:lpstr>
      <vt:lpstr>PowerPoint Presentation</vt:lpstr>
      <vt:lpstr>Linux File System</vt:lpstr>
      <vt:lpstr>Directories</vt:lpstr>
      <vt:lpstr>Inode</vt:lpstr>
      <vt:lpstr>Inode</vt:lpstr>
      <vt:lpstr>How do I see file Inode number?</vt:lpstr>
      <vt:lpstr>Types of Files</vt:lpstr>
      <vt:lpstr>Command ls -l</vt:lpstr>
      <vt:lpstr>How can you find out which partition a directory is on?</vt:lpstr>
      <vt:lpstr>Working with Directories</vt:lpstr>
      <vt:lpstr>Use of nano command</vt:lpstr>
      <vt:lpstr>Use of cat command</vt:lpstr>
      <vt:lpstr>Symbolic (soft) links</vt:lpstr>
      <vt:lpstr>Hard Links</vt:lpstr>
      <vt:lpstr>Permission</vt:lpstr>
      <vt:lpstr>Permission of each file</vt:lpstr>
      <vt:lpstr>chmod command</vt:lpstr>
      <vt:lpstr>PowerPoint Presentation</vt:lpstr>
      <vt:lpstr>Windows File System</vt:lpstr>
      <vt:lpstr>FAT Overview</vt:lpstr>
      <vt:lpstr>HPFS Overview</vt:lpstr>
      <vt:lpstr>HPFS Overview</vt:lpstr>
      <vt:lpstr>Super Block</vt:lpstr>
      <vt:lpstr>Disadvantages of HPFS</vt:lpstr>
      <vt:lpstr>NFTS Overview</vt:lpstr>
      <vt:lpstr>NFTS Overview</vt:lpstr>
      <vt:lpstr>NFTS Overview</vt:lpstr>
      <vt:lpstr>NFTS Naming Conventions</vt:lpstr>
      <vt:lpstr>NFTS Advantages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Valero de Clemente</dc:creator>
  <cp:lastModifiedBy>Maria Valero de Clemente</cp:lastModifiedBy>
  <cp:revision>1</cp:revision>
  <dcterms:created xsi:type="dcterms:W3CDTF">2020-08-05T21:22:31Z</dcterms:created>
  <dcterms:modified xsi:type="dcterms:W3CDTF">2020-08-05T21:22:54Z</dcterms:modified>
</cp:coreProperties>
</file>