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35" r:id="rId33"/>
    <p:sldId id="397" r:id="rId34"/>
    <p:sldId id="342" r:id="rId35"/>
    <p:sldId id="398" r:id="rId36"/>
    <p:sldId id="421" r:id="rId37"/>
    <p:sldId id="422" r:id="rId38"/>
    <p:sldId id="423" r:id="rId39"/>
    <p:sldId id="424" r:id="rId40"/>
    <p:sldId id="279" r:id="rId41"/>
    <p:sldId id="425" r:id="rId42"/>
    <p:sldId id="426" r:id="rId43"/>
    <p:sldId id="427" r:id="rId44"/>
    <p:sldId id="428" r:id="rId45"/>
    <p:sldId id="429" r:id="rId46"/>
    <p:sldId id="430" r:id="rId47"/>
    <p:sldId id="431" r:id="rId48"/>
    <p:sldId id="432" r:id="rId49"/>
    <p:sldId id="433" r:id="rId50"/>
    <p:sldId id="434" r:id="rId51"/>
    <p:sldId id="435" r:id="rId52"/>
    <p:sldId id="436" r:id="rId53"/>
    <p:sldId id="437" r:id="rId54"/>
    <p:sldId id="438" r:id="rId55"/>
    <p:sldId id="439" r:id="rId56"/>
    <p:sldId id="440" r:id="rId57"/>
    <p:sldId id="441" r:id="rId58"/>
    <p:sldId id="442" r:id="rId59"/>
    <p:sldId id="443" r:id="rId60"/>
    <p:sldId id="444" r:id="rId61"/>
    <p:sldId id="445" r:id="rId62"/>
    <p:sldId id="446" r:id="rId63"/>
    <p:sldId id="447" r:id="rId64"/>
    <p:sldId id="448" r:id="rId65"/>
    <p:sldId id="449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6"/>
    <p:restoredTop sz="94681"/>
  </p:normalViewPr>
  <p:slideViewPr>
    <p:cSldViewPr snapToGrid="0" snapToObjects="1">
      <p:cViewPr varScale="1">
        <p:scale>
          <a:sx n="141" d="100"/>
          <a:sy n="141" d="100"/>
        </p:scale>
        <p:origin x="22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A4391B-1BEF-4E75-BEC6-29AF7CE11F2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AAFD5ED6-66E7-4639-9820-EFC54A5CB2F9}">
      <dgm:prSet/>
      <dgm:spPr/>
      <dgm:t>
        <a:bodyPr/>
        <a:lstStyle/>
        <a:p>
          <a:pPr rtl="0"/>
          <a:r>
            <a:rPr lang="en-GB" b="0" dirty="0"/>
            <a:t>String and numeric comparisons used with test or [[     ]] which is an alias for test and also [   ] which is another acceptable syntax</a:t>
          </a:r>
          <a:endParaRPr lang="en-US" dirty="0"/>
        </a:p>
      </dgm:t>
    </dgm:pt>
    <dgm:pt modelId="{36C7CAF2-CCB1-4017-8464-4ECD691F8931}" type="parTrans" cxnId="{032527CC-28BA-4E89-B207-FBE1808C749A}">
      <dgm:prSet/>
      <dgm:spPr/>
      <dgm:t>
        <a:bodyPr/>
        <a:lstStyle/>
        <a:p>
          <a:endParaRPr lang="en-US"/>
        </a:p>
      </dgm:t>
    </dgm:pt>
    <dgm:pt modelId="{A83E0ACC-636F-4D25-B42F-EAFB67B00FF8}" type="sibTrans" cxnId="{032527CC-28BA-4E89-B207-FBE1808C749A}">
      <dgm:prSet/>
      <dgm:spPr/>
      <dgm:t>
        <a:bodyPr/>
        <a:lstStyle/>
        <a:p>
          <a:endParaRPr lang="en-US"/>
        </a:p>
      </dgm:t>
    </dgm:pt>
    <dgm:pt modelId="{5B8EEC05-A19C-4BDC-8CB7-FCC66D24B315}" type="pres">
      <dgm:prSet presAssocID="{4DA4391B-1BEF-4E75-BEC6-29AF7CE11F2D}" presName="linear" presStyleCnt="0">
        <dgm:presLayoutVars>
          <dgm:animLvl val="lvl"/>
          <dgm:resizeHandles val="exact"/>
        </dgm:presLayoutVars>
      </dgm:prSet>
      <dgm:spPr/>
    </dgm:pt>
    <dgm:pt modelId="{0276746C-6824-4F6F-8665-1A337F796F4B}" type="pres">
      <dgm:prSet presAssocID="{AAFD5ED6-66E7-4639-9820-EFC54A5CB2F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7D19C84-2FA1-4989-83A4-C397CC2796F3}" type="presOf" srcId="{AAFD5ED6-66E7-4639-9820-EFC54A5CB2F9}" destId="{0276746C-6824-4F6F-8665-1A337F796F4B}" srcOrd="0" destOrd="0" presId="urn:microsoft.com/office/officeart/2005/8/layout/vList2"/>
    <dgm:cxn modelId="{E9AF8892-DE2B-41B3-9701-8F515D1349DA}" type="presOf" srcId="{4DA4391B-1BEF-4E75-BEC6-29AF7CE11F2D}" destId="{5B8EEC05-A19C-4BDC-8CB7-FCC66D24B315}" srcOrd="0" destOrd="0" presId="urn:microsoft.com/office/officeart/2005/8/layout/vList2"/>
    <dgm:cxn modelId="{032527CC-28BA-4E89-B207-FBE1808C749A}" srcId="{4DA4391B-1BEF-4E75-BEC6-29AF7CE11F2D}" destId="{AAFD5ED6-66E7-4639-9820-EFC54A5CB2F9}" srcOrd="0" destOrd="0" parTransId="{36C7CAF2-CCB1-4017-8464-4ECD691F8931}" sibTransId="{A83E0ACC-636F-4D25-B42F-EAFB67B00FF8}"/>
    <dgm:cxn modelId="{5A1AAB8B-CEA8-47AE-9FC9-9080330BB93D}" type="presParOf" srcId="{5B8EEC05-A19C-4BDC-8CB7-FCC66D24B315}" destId="{0276746C-6824-4F6F-8665-1A337F796F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6746C-6824-4F6F-8665-1A337F796F4B}">
      <dsp:nvSpPr>
        <dsp:cNvPr id="0" name=""/>
        <dsp:cNvSpPr/>
      </dsp:nvSpPr>
      <dsp:spPr>
        <a:xfrm>
          <a:off x="0" y="754"/>
          <a:ext cx="8390370" cy="716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String and numeric comparisons used with test or [[     ]] which is an alias for test and also [   ] which is another acceptable syntax</a:t>
          </a:r>
          <a:endParaRPr lang="en-US" sz="1800" kern="1200" dirty="0"/>
        </a:p>
      </dsp:txBody>
      <dsp:txXfrm>
        <a:off x="34954" y="35708"/>
        <a:ext cx="8320462" cy="646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D78D4-8830-4043-9064-E6BE46C06313}" type="datetimeFigureOut">
              <a:rPr lang="en-US" smtClean="0"/>
              <a:t>8/7/20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FDDA2-D307-7D41-8A9B-9D02DEE48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FDDA2-D307-7D41-8A9B-9D02DEE488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1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9F9D3-1631-574E-B794-15810466C68F}"/>
              </a:ext>
            </a:extLst>
          </p:cNvPr>
          <p:cNvSpPr/>
          <p:nvPr/>
        </p:nvSpPr>
        <p:spPr>
          <a:xfrm>
            <a:off x="6039679" y="0"/>
            <a:ext cx="52652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C32C3-0E38-EF40-8753-699E473F0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56227-D7D4-F943-AFB2-F20F8B424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817" y="1983144"/>
            <a:ext cx="2853911" cy="289171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0DF3D-F69D-9941-B6AB-0FDADE794E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3549" y="2964400"/>
            <a:ext cx="4660900" cy="512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1DA1688-B217-4843-B0D0-29E1D20281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3549" y="3477162"/>
            <a:ext cx="4660900" cy="512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1909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2D5093F-A64D-6A42-8920-D62D4FA40C4E}"/>
              </a:ext>
            </a:extLst>
          </p:cNvPr>
          <p:cNvGrpSpPr/>
          <p:nvPr userDrawn="1"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42E0DC-41C4-5D4E-9365-D4101A18F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0272"/>
            <a:stretch/>
          </p:blipFill>
          <p:spPr>
            <a:xfrm>
              <a:off x="1" y="0"/>
              <a:ext cx="12192000" cy="685800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FC13913-2F32-2343-B64C-251CB51EA2C7}"/>
                </a:ext>
              </a:extLst>
            </p:cNvPr>
            <p:cNvCxnSpPr>
              <a:cxnSpLocks/>
            </p:cNvCxnSpPr>
            <p:nvPr/>
          </p:nvCxnSpPr>
          <p:spPr>
            <a:xfrm>
              <a:off x="1826811" y="1497477"/>
              <a:ext cx="8538377" cy="0"/>
            </a:xfrm>
            <a:prstGeom prst="line">
              <a:avLst/>
            </a:prstGeom>
            <a:ln w="28575">
              <a:solidFill>
                <a:srgbClr val="FFC6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DDACB2-B58B-F64A-B55E-70FEB45037B1}"/>
                </a:ext>
              </a:extLst>
            </p:cNvPr>
            <p:cNvSpPr/>
            <p:nvPr/>
          </p:nvSpPr>
          <p:spPr>
            <a:xfrm>
              <a:off x="5589104" y="990581"/>
              <a:ext cx="1013791" cy="101379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4A6396A-6CC8-EE41-8B23-9407CDA8FD3F}"/>
                </a:ext>
              </a:extLst>
            </p:cNvPr>
            <p:cNvCxnSpPr>
              <a:cxnSpLocks/>
            </p:cNvCxnSpPr>
            <p:nvPr/>
          </p:nvCxnSpPr>
          <p:spPr>
            <a:xfrm>
              <a:off x="1826811" y="5360525"/>
              <a:ext cx="8538377" cy="0"/>
            </a:xfrm>
            <a:prstGeom prst="line">
              <a:avLst/>
            </a:prstGeom>
            <a:ln w="28575">
              <a:solidFill>
                <a:srgbClr val="FFC6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4DCAAE-06D4-1C42-A8CE-0E38F73143D0}"/>
                </a:ext>
              </a:extLst>
            </p:cNvPr>
            <p:cNvSpPr/>
            <p:nvPr/>
          </p:nvSpPr>
          <p:spPr>
            <a:xfrm>
              <a:off x="5589104" y="4853629"/>
              <a:ext cx="1013791" cy="101379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F89AB1-B31C-E448-B85A-7845F94BB1BB}"/>
                </a:ext>
              </a:extLst>
            </p:cNvPr>
            <p:cNvSpPr/>
            <p:nvPr/>
          </p:nvSpPr>
          <p:spPr>
            <a:xfrm>
              <a:off x="-1" y="2494755"/>
              <a:ext cx="12192001" cy="1866622"/>
            </a:xfrm>
            <a:prstGeom prst="rect">
              <a:avLst/>
            </a:prstGeom>
            <a:solidFill>
              <a:srgbClr val="FFC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5F5AD75-B71E-D94B-A05C-66D485089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0916" y="1320514"/>
              <a:ext cx="650162" cy="43344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7CDAB06-B996-2747-B5EA-CA07085E5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5770916" y="5143800"/>
              <a:ext cx="650162" cy="433441"/>
            </a:xfrm>
            <a:prstGeom prst="rect">
              <a:avLst/>
            </a:prstGeom>
          </p:spPr>
        </p:pic>
      </p:grp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E663CB2-1E13-F842-839B-5A8CD0A85A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8571" y="2937860"/>
            <a:ext cx="10414849" cy="9804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We don’t yet know what our best self can be…together, we all need to find it.</a:t>
            </a:r>
          </a:p>
        </p:txBody>
      </p:sp>
    </p:spTree>
    <p:extLst>
      <p:ext uri="{BB962C8B-B14F-4D97-AF65-F5344CB8AC3E}">
        <p14:creationId xmlns:p14="http://schemas.microsoft.com/office/powerpoint/2010/main" val="45698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33246C5-2D29-F946-B2F7-3B9C84905703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CE2E98-8D1A-CD4B-B1A9-88632EBA6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BB83C3-3C45-0841-A413-09852839C40C}"/>
                </a:ext>
              </a:extLst>
            </p:cNvPr>
            <p:cNvCxnSpPr>
              <a:cxnSpLocks/>
            </p:cNvCxnSpPr>
            <p:nvPr/>
          </p:nvCxnSpPr>
          <p:spPr>
            <a:xfrm>
              <a:off x="1826811" y="1497477"/>
              <a:ext cx="85383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7FDDB52-74F4-BD45-9465-8A1053479EC4}"/>
                </a:ext>
              </a:extLst>
            </p:cNvPr>
            <p:cNvSpPr/>
            <p:nvPr/>
          </p:nvSpPr>
          <p:spPr>
            <a:xfrm>
              <a:off x="5589104" y="990581"/>
              <a:ext cx="1013791" cy="10137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FCEBF5-ADAA-7B46-9038-529B9CAD1C0A}"/>
                </a:ext>
              </a:extLst>
            </p:cNvPr>
            <p:cNvCxnSpPr>
              <a:cxnSpLocks/>
            </p:cNvCxnSpPr>
            <p:nvPr/>
          </p:nvCxnSpPr>
          <p:spPr>
            <a:xfrm>
              <a:off x="1826811" y="5360525"/>
              <a:ext cx="85383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772748-8129-DF4A-8381-C7C56673891E}"/>
                </a:ext>
              </a:extLst>
            </p:cNvPr>
            <p:cNvSpPr/>
            <p:nvPr/>
          </p:nvSpPr>
          <p:spPr>
            <a:xfrm>
              <a:off x="5589104" y="4853629"/>
              <a:ext cx="1013791" cy="10137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7E82D3-A127-8949-B1E6-B259F329C874}"/>
                </a:ext>
              </a:extLst>
            </p:cNvPr>
            <p:cNvSpPr/>
            <p:nvPr/>
          </p:nvSpPr>
          <p:spPr>
            <a:xfrm>
              <a:off x="-1" y="2494755"/>
              <a:ext cx="12192001" cy="1866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B4B2D7-120C-C34A-B84F-EA07D8F4A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0855" y="1305854"/>
              <a:ext cx="690281" cy="46018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F279F7D-5F09-5A4A-BBE3-A178B7A30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5750855" y="5128560"/>
              <a:ext cx="690281" cy="460187"/>
            </a:xfrm>
            <a:prstGeom prst="rect">
              <a:avLst/>
            </a:prstGeom>
          </p:spPr>
        </p:pic>
      </p:grp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4F3A9B5-49EA-D54B-89B9-093CE6BD84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8571" y="2937860"/>
            <a:ext cx="10414849" cy="9804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We don’t yet know what our best self can be…together, we all need to find it.</a:t>
            </a:r>
          </a:p>
        </p:txBody>
      </p:sp>
    </p:spTree>
    <p:extLst>
      <p:ext uri="{BB962C8B-B14F-4D97-AF65-F5344CB8AC3E}">
        <p14:creationId xmlns:p14="http://schemas.microsoft.com/office/powerpoint/2010/main" val="2181872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25A00D-820B-394B-BB34-47EBF2ABE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71227B-224F-8845-985A-7D474CAE570C}"/>
              </a:ext>
            </a:extLst>
          </p:cNvPr>
          <p:cNvSpPr/>
          <p:nvPr/>
        </p:nvSpPr>
        <p:spPr>
          <a:xfrm>
            <a:off x="-1" y="2958419"/>
            <a:ext cx="12192001" cy="9411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FC234-CE84-CE4A-AEC5-3D8F75B4E49C}"/>
              </a:ext>
            </a:extLst>
          </p:cNvPr>
          <p:cNvSpPr txBox="1"/>
          <p:nvPr/>
        </p:nvSpPr>
        <p:spPr>
          <a:xfrm>
            <a:off x="1822703" y="3210350"/>
            <a:ext cx="8546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34758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8/7/20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61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317" y="47625"/>
            <a:ext cx="873548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51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7E3552-DEBB-C944-A554-82AFCB8419BA}"/>
              </a:ext>
            </a:extLst>
          </p:cNvPr>
          <p:cNvSpPr/>
          <p:nvPr/>
        </p:nvSpPr>
        <p:spPr>
          <a:xfrm>
            <a:off x="0" y="4872178"/>
            <a:ext cx="12192000" cy="121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982E9-2715-D941-B379-71A97DB17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1168" b="21932"/>
          <a:stretch/>
        </p:blipFill>
        <p:spPr>
          <a:xfrm>
            <a:off x="-1" y="4933072"/>
            <a:ext cx="12192001" cy="1924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8D1FCC-C828-5245-A412-37087985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335" y="963303"/>
            <a:ext cx="2887330" cy="2925572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54ED87-0658-414E-9715-03B9642412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5550" y="5448601"/>
            <a:ext cx="4660900" cy="512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A2028A-6C2D-9540-910F-711B608C5F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5550" y="5961363"/>
            <a:ext cx="4660900" cy="350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3132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9982E9-2715-D941-B379-71A97DB17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902" r="1168" b="21932"/>
          <a:stretch/>
        </p:blipFill>
        <p:spPr>
          <a:xfrm>
            <a:off x="-1" y="6311590"/>
            <a:ext cx="12192001" cy="56563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C39C82-22A6-0A45-B0AE-051068866D21}"/>
              </a:ext>
            </a:extLst>
          </p:cNvPr>
          <p:cNvCxnSpPr>
            <a:cxnSpLocks/>
          </p:cNvCxnSpPr>
          <p:nvPr userDrawn="1"/>
        </p:nvCxnSpPr>
        <p:spPr>
          <a:xfrm>
            <a:off x="-1" y="6311590"/>
            <a:ext cx="121920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FA6151DA-0E50-3747-B88F-29F646B31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096" y="35461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378D0F-E7EF-4A4B-83B1-DE98788093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2217738"/>
            <a:ext cx="10355263" cy="3752850"/>
          </a:xfrm>
          <a:prstGeom prst="rect">
            <a:avLst/>
          </a:prstGeom>
        </p:spPr>
        <p:txBody>
          <a:bodyPr/>
          <a:lstStyle>
            <a:lvl1pPr>
              <a:buClr>
                <a:srgbClr val="F7BF32"/>
              </a:buClr>
              <a:defRPr b="0" i="0">
                <a:latin typeface="Avenir Medium" panose="02000503020000020003" pitchFamily="2" charset="0"/>
              </a:defRPr>
            </a:lvl1pPr>
            <a:lvl2pPr>
              <a:buClr>
                <a:srgbClr val="F7BF32"/>
              </a:buClr>
              <a:defRPr b="0" i="0">
                <a:latin typeface="Avenir Roman" panose="02000503020000020003" pitchFamily="2" charset="0"/>
              </a:defRPr>
            </a:lvl2pPr>
            <a:lvl3pPr>
              <a:buClr>
                <a:srgbClr val="F7BF32"/>
              </a:buClr>
              <a:defRPr b="0" i="0">
                <a:latin typeface="Avenir Roman" panose="02000503020000020003" pitchFamily="2" charset="0"/>
              </a:defRPr>
            </a:lvl3pPr>
            <a:lvl4pPr>
              <a:buClr>
                <a:srgbClr val="F7BF32"/>
              </a:buClr>
              <a:defRPr b="0" i="0">
                <a:latin typeface="Avenir Roman" panose="02000503020000020003" pitchFamily="2" charset="0"/>
              </a:defRPr>
            </a:lvl4pPr>
            <a:lvl5pPr>
              <a:buClr>
                <a:srgbClr val="F7BF32"/>
              </a:buClr>
              <a:defRPr b="0" i="0">
                <a:latin typeface="Avenir Roman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200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9982E9-2715-D941-B379-71A97DB17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902" r="1168" b="21932"/>
          <a:stretch/>
        </p:blipFill>
        <p:spPr>
          <a:xfrm>
            <a:off x="-1" y="6311590"/>
            <a:ext cx="12192001" cy="56563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C39C82-22A6-0A45-B0AE-051068866D21}"/>
              </a:ext>
            </a:extLst>
          </p:cNvPr>
          <p:cNvCxnSpPr>
            <a:cxnSpLocks/>
          </p:cNvCxnSpPr>
          <p:nvPr userDrawn="1"/>
        </p:nvCxnSpPr>
        <p:spPr>
          <a:xfrm>
            <a:off x="-1" y="6311590"/>
            <a:ext cx="121920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19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7E3552-DEBB-C944-A554-82AFCB8419BA}"/>
              </a:ext>
            </a:extLst>
          </p:cNvPr>
          <p:cNvSpPr/>
          <p:nvPr/>
        </p:nvSpPr>
        <p:spPr>
          <a:xfrm>
            <a:off x="0" y="4872178"/>
            <a:ext cx="12192000" cy="121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982E9-2715-D941-B379-71A97DB17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1168" b="21932"/>
          <a:stretch/>
        </p:blipFill>
        <p:spPr>
          <a:xfrm>
            <a:off x="-1" y="4933072"/>
            <a:ext cx="12192001" cy="192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D4AF910-3B45-C642-BA40-7F26C292CBB7}"/>
              </a:ext>
            </a:extLst>
          </p:cNvPr>
          <p:cNvGrpSpPr/>
          <p:nvPr userDrawn="1"/>
        </p:nvGrpSpPr>
        <p:grpSpPr>
          <a:xfrm>
            <a:off x="0" y="0"/>
            <a:ext cx="6143872" cy="6858000"/>
            <a:chOff x="0" y="0"/>
            <a:chExt cx="6143872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89D864-D3E3-854A-9727-A7FA3A3C3175}"/>
                </a:ext>
              </a:extLst>
            </p:cNvPr>
            <p:cNvSpPr/>
            <p:nvPr/>
          </p:nvSpPr>
          <p:spPr>
            <a:xfrm>
              <a:off x="5617345" y="0"/>
              <a:ext cx="526527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8ED27C-6546-2A4D-8DF8-81E2F1D5CA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0000"/>
            <a:stretch/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061A9F-A15E-C64A-9549-79374FACE1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833" y="3229691"/>
            <a:ext cx="4702175" cy="3986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What We’ll Cover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FA52A49-6633-E54F-9E51-57323147E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1833" y="1128199"/>
            <a:ext cx="4704334" cy="4564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200000"/>
              </a:lnSpc>
              <a:buClr>
                <a:srgbClr val="FFC629"/>
              </a:buClr>
              <a:buFont typeface="Arial" panose="020B0604020202020204" pitchFamily="34" charset="0"/>
              <a:buChar char="•"/>
              <a:defRPr sz="1800" b="0" i="0"/>
            </a:lvl2pPr>
          </a:lstStyle>
          <a:p>
            <a:pPr>
              <a:lnSpc>
                <a:spcPct val="200000"/>
              </a:lnSpc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  <a:p>
            <a:pPr marL="742950" lvl="1" indent="-285750">
              <a:lnSpc>
                <a:spcPct val="200000"/>
              </a:lnSpc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  <a:p>
            <a:pPr marL="742950" lvl="1" indent="-285750">
              <a:lnSpc>
                <a:spcPct val="200000"/>
              </a:lnSpc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  <a:p>
            <a:pPr marL="742950" lvl="1" indent="-285750">
              <a:lnSpc>
                <a:spcPct val="200000"/>
              </a:lnSpc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Avenir Medium" panose="02000503020000020003" pitchFamily="2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86207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6B76FD-EBC2-924F-90F9-5FBB8B224E6C}"/>
              </a:ext>
            </a:extLst>
          </p:cNvPr>
          <p:cNvSpPr/>
          <p:nvPr/>
        </p:nvSpPr>
        <p:spPr>
          <a:xfrm>
            <a:off x="-1" y="6224584"/>
            <a:ext cx="12192001" cy="2607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04431-1C59-AA44-82EC-D02845A98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324" r="1434" b="242"/>
          <a:stretch/>
        </p:blipFill>
        <p:spPr>
          <a:xfrm>
            <a:off x="0" y="6279639"/>
            <a:ext cx="12192000" cy="5783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6176D2-EEF6-1043-9E18-99A5E6FB1DED}"/>
              </a:ext>
            </a:extLst>
          </p:cNvPr>
          <p:cNvCxnSpPr>
            <a:cxnSpLocks/>
          </p:cNvCxnSpPr>
          <p:nvPr/>
        </p:nvCxnSpPr>
        <p:spPr>
          <a:xfrm>
            <a:off x="-13856" y="1260574"/>
            <a:ext cx="6096001" cy="0"/>
          </a:xfrm>
          <a:prstGeom prst="line">
            <a:avLst/>
          </a:prstGeom>
          <a:ln w="28575">
            <a:solidFill>
              <a:srgbClr val="FFC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75B1AC-CF2D-704D-8913-3B88C08C39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083" y="600075"/>
            <a:ext cx="5680075" cy="66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360B5A-D265-7849-A437-ACE53640BB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083" y="1752600"/>
            <a:ext cx="4257675" cy="3352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C629"/>
              </a:buClr>
              <a:buFont typeface="Arial" panose="020B0604020202020204" pitchFamily="34" charset="0"/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r>
              <a:rPr lang="en-US" sz="1500" b="1" dirty="0">
                <a:latin typeface="Avenir Black" panose="02000503020000020003" pitchFamily="2" charset="0"/>
              </a:rPr>
              <a:t>Points:</a:t>
            </a:r>
          </a:p>
          <a:p>
            <a:endParaRPr lang="en-US" sz="1500" dirty="0">
              <a:latin typeface="Avenir Medium" panose="02000503020000020003" pitchFamily="2" charset="0"/>
            </a:endParaRPr>
          </a:p>
          <a:p>
            <a:pPr marL="285750" indent="-285750"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Avenir Medium" panose="02000503020000020003" pitchFamily="2" charset="0"/>
              </a:rPr>
              <a:t>Point 1</a:t>
            </a:r>
          </a:p>
          <a:p>
            <a:pPr marL="285750" indent="-285750"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Avenir Medium" panose="02000503020000020003" pitchFamily="2" charset="0"/>
              </a:rPr>
              <a:t>Point 2</a:t>
            </a:r>
          </a:p>
          <a:p>
            <a:pPr marL="285750" indent="-285750"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Avenir Medium" panose="02000503020000020003" pitchFamily="2" charset="0"/>
              </a:rPr>
              <a:t>Point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Avenir Medium" panose="02000503020000020003" pitchFamily="2" charset="0"/>
            </a:endParaRPr>
          </a:p>
          <a:p>
            <a:r>
              <a:rPr lang="en-US" sz="1500" dirty="0">
                <a:latin typeface="Avenir Medium" panose="02000503020000020003" pitchFamily="2" charset="0"/>
              </a:rPr>
              <a:t>Reinforce main points/message here with copy to explain to the consumer.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874033-E928-1743-85FB-DC29CB426C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99667" y="1593184"/>
            <a:ext cx="4794250" cy="3892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0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475F388-1957-4E42-8C71-14A16B93040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0DCAAC-46AE-3343-8F9A-CD4DDA203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02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7FE7ACE-CBBD-CE4F-9899-20F39A6A454D}"/>
                </a:ext>
              </a:extLst>
            </p:cNvPr>
            <p:cNvCxnSpPr/>
            <p:nvPr/>
          </p:nvCxnSpPr>
          <p:spPr>
            <a:xfrm>
              <a:off x="3169919" y="3857735"/>
              <a:ext cx="5852160" cy="0"/>
            </a:xfrm>
            <a:prstGeom prst="line">
              <a:avLst/>
            </a:prstGeom>
            <a:ln w="28575">
              <a:solidFill>
                <a:srgbClr val="FFC6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210CA93-A5F0-FC40-A24C-216D908FFE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8325" y="3247982"/>
            <a:ext cx="6575347" cy="553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230174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2C8967C-5DE1-8542-B6F8-DE583745C775}"/>
              </a:ext>
            </a:extLst>
          </p:cNvPr>
          <p:cNvGrpSpPr/>
          <p:nvPr userDrawn="1"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3F91AB2-125E-C949-8DAC-F09226535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t="19272"/>
            <a:stretch/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F6F952A-A865-544A-B2DA-A32AF5762272}"/>
                </a:ext>
              </a:extLst>
            </p:cNvPr>
            <p:cNvCxnSpPr/>
            <p:nvPr/>
          </p:nvCxnSpPr>
          <p:spPr>
            <a:xfrm>
              <a:off x="3672840" y="3857735"/>
              <a:ext cx="4846320" cy="0"/>
            </a:xfrm>
            <a:prstGeom prst="line">
              <a:avLst/>
            </a:prstGeom>
            <a:ln w="28575">
              <a:solidFill>
                <a:srgbClr val="FFC6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BDF5D72F-CC3C-2B4E-B192-FF761F67C8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8325" y="3247982"/>
            <a:ext cx="6575347" cy="553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308901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65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7" r:id="rId3"/>
    <p:sldLayoutId id="2147483668" r:id="rId4"/>
    <p:sldLayoutId id="2147483669" r:id="rId5"/>
    <p:sldLayoutId id="2147483658" r:id="rId6"/>
    <p:sldLayoutId id="2147483665" r:id="rId7"/>
    <p:sldLayoutId id="2147483660" r:id="rId8"/>
    <p:sldLayoutId id="2147483661" r:id="rId9"/>
    <p:sldLayoutId id="2147483663" r:id="rId10"/>
    <p:sldLayoutId id="2147483664" r:id="rId11"/>
    <p:sldLayoutId id="2147483666" r:id="rId12"/>
    <p:sldLayoutId id="2147483670" r:id="rId13"/>
    <p:sldLayoutId id="2147483671" r:id="rId14"/>
    <p:sldLayoutId id="214748367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://ebooks.ebookmall.com/title/unix-shell-programming-kochan-wood-ebooks.htm" TargetMode="External"/><Relationship Id="rId3" Type="http://schemas.openxmlformats.org/officeDocument/2006/relationships/hyperlink" Target="http://ebooks.ebookmall.com/title/linux-shell-scripting-with-bash-burtch-ebooks.htm" TargetMode="External"/><Relationship Id="rId7" Type="http://schemas.openxmlformats.org/officeDocument/2006/relationships/hyperlink" Target="http://tldp.org/LDP/abs/html/" TargetMode="External"/><Relationship Id="rId2" Type="http://schemas.openxmlformats.org/officeDocument/2006/relationships/hyperlink" Target="http://oreilly.com/catalog/9780596005955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rachnoid.com/linux/shell_programming.html" TargetMode="External"/><Relationship Id="rId5" Type="http://schemas.openxmlformats.org/officeDocument/2006/relationships/hyperlink" Target="http://www.freeos.com/guides/lsst/" TargetMode="External"/><Relationship Id="rId10" Type="http://schemas.openxmlformats.org/officeDocument/2006/relationships/image" Target="../media/image33.png"/><Relationship Id="rId4" Type="http://schemas.openxmlformats.org/officeDocument/2006/relationships/hyperlink" Target="http://www.grymoire.com/Unix/CshTop10.txt" TargetMode="External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7171B0-B649-7145-AD15-573647914E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3488" y="2596652"/>
            <a:ext cx="4660900" cy="512762"/>
          </a:xfrm>
        </p:spPr>
        <p:txBody>
          <a:bodyPr/>
          <a:lstStyle/>
          <a:p>
            <a:r>
              <a:rPr lang="en-US" dirty="0"/>
              <a:t>Module 3:</a:t>
            </a:r>
          </a:p>
          <a:p>
            <a:r>
              <a:rPr lang="en-US" dirty="0"/>
              <a:t>Shell Scripting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0C477-1C02-2D4A-8EE3-754FD6D05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2332" y="6345238"/>
            <a:ext cx="4660900" cy="512762"/>
          </a:xfrm>
        </p:spPr>
        <p:txBody>
          <a:bodyPr/>
          <a:lstStyle/>
          <a:p>
            <a:r>
              <a:rPr lang="en-US" dirty="0"/>
              <a:t>Dr. Maria Valero</a:t>
            </a:r>
          </a:p>
        </p:txBody>
      </p:sp>
    </p:spTree>
    <p:extLst>
      <p:ext uri="{BB962C8B-B14F-4D97-AF65-F5344CB8AC3E}">
        <p14:creationId xmlns:p14="http://schemas.microsoft.com/office/powerpoint/2010/main" val="409507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and Directory Management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BB53C16-CC0D-4C4B-81BC-CE393EB87B96}"/>
              </a:ext>
            </a:extLst>
          </p:cNvPr>
          <p:cNvSpPr txBox="1">
            <a:spLocks noChangeArrowheads="1"/>
          </p:cNvSpPr>
          <p:nvPr/>
        </p:nvSpPr>
        <p:spPr>
          <a:xfrm>
            <a:off x="883617" y="1159814"/>
            <a:ext cx="10168696" cy="48434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7BF32"/>
              </a:buClr>
            </a:pPr>
            <a:r>
              <a:rPr lang="en-US" altLang="en-US" sz="1600" b="1" dirty="0">
                <a:latin typeface="Avenir Medium" panose="02000503020000020003" pitchFamily="2" charset="0"/>
              </a:rPr>
              <a:t>cd</a:t>
            </a:r>
            <a:r>
              <a:rPr lang="en-US" altLang="en-US" sz="1600" dirty="0">
                <a:latin typeface="Avenir Medium" panose="02000503020000020003" pitchFamily="2" charset="0"/>
              </a:rPr>
              <a:t> Change the current directory. With no arguments "cd" changes to the users home directory. (cd &lt;directory path&gt;)</a:t>
            </a:r>
          </a:p>
          <a:p>
            <a:pPr>
              <a:buClr>
                <a:srgbClr val="F7BF32"/>
              </a:buClr>
            </a:pPr>
            <a:r>
              <a:rPr lang="en-US" altLang="en-US" sz="1600" b="1" dirty="0" err="1">
                <a:latin typeface="Avenir Medium" panose="02000503020000020003" pitchFamily="2" charset="0"/>
              </a:rPr>
              <a:t>chmod</a:t>
            </a:r>
            <a:r>
              <a:rPr lang="en-US" altLang="en-US" sz="1600" dirty="0">
                <a:latin typeface="Avenir Medium" panose="02000503020000020003" pitchFamily="2" charset="0"/>
              </a:rPr>
              <a:t> Change the file permissions. </a:t>
            </a:r>
          </a:p>
          <a:p>
            <a:pPr marL="0" indent="0">
              <a:buClr>
                <a:srgbClr val="F7BF32"/>
              </a:buClr>
              <a:buNone/>
            </a:pPr>
            <a:r>
              <a:rPr lang="en-US" altLang="en-US" sz="1600" dirty="0">
                <a:latin typeface="Avenir Medium" panose="02000503020000020003" pitchFamily="2" charset="0"/>
              </a:rPr>
              <a:t>	 Ex: </a:t>
            </a:r>
            <a:r>
              <a:rPr lang="en-US" altLang="en-US" sz="1600" dirty="0" err="1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chmod</a:t>
            </a:r>
            <a:r>
              <a:rPr lang="en-US" altLang="en-US" sz="160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 751 </a:t>
            </a:r>
            <a:r>
              <a:rPr lang="en-US" altLang="en-US" sz="1600" dirty="0" err="1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myfile</a:t>
            </a:r>
            <a:r>
              <a:rPr lang="en-US" altLang="en-US" sz="160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latin typeface="Avenir Medium" panose="02000503020000020003" pitchFamily="2" charset="0"/>
              </a:rPr>
              <a:t>: change the file permissions to </a:t>
            </a:r>
            <a:r>
              <a:rPr lang="en-US" altLang="en-US" sz="1600" dirty="0" err="1">
                <a:latin typeface="Avenir Medium" panose="02000503020000020003" pitchFamily="2" charset="0"/>
              </a:rPr>
              <a:t>rwx</a:t>
            </a:r>
            <a:r>
              <a:rPr lang="en-US" altLang="en-US" sz="1600" dirty="0">
                <a:latin typeface="Avenir Medium" panose="02000503020000020003" pitchFamily="2" charset="0"/>
              </a:rPr>
              <a:t> for owner, </a:t>
            </a:r>
            <a:r>
              <a:rPr lang="en-US" altLang="en-US" sz="1600" dirty="0" err="1">
                <a:latin typeface="Avenir Medium" panose="02000503020000020003" pitchFamily="2" charset="0"/>
              </a:rPr>
              <a:t>rx</a:t>
            </a:r>
            <a:r>
              <a:rPr lang="en-US" altLang="en-US" sz="1600" dirty="0">
                <a:latin typeface="Avenir Medium" panose="02000503020000020003" pitchFamily="2" charset="0"/>
              </a:rPr>
              <a:t> for group and x for others 	(x=1,r=4,w=2)</a:t>
            </a:r>
          </a:p>
          <a:p>
            <a:pPr marL="0" indent="0">
              <a:buClr>
                <a:srgbClr val="F7BF32"/>
              </a:buClr>
              <a:buNone/>
            </a:pPr>
            <a:r>
              <a:rPr lang="en-US" altLang="en-US" sz="1600" dirty="0">
                <a:latin typeface="Avenir Medium" panose="02000503020000020003" pitchFamily="2" charset="0"/>
              </a:rPr>
              <a:t>	Ex: </a:t>
            </a:r>
            <a:r>
              <a:rPr lang="en-US" altLang="en-US" sz="1600" dirty="0" err="1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chmod</a:t>
            </a:r>
            <a:r>
              <a:rPr lang="en-US" altLang="en-US" sz="160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 go=+r </a:t>
            </a:r>
            <a:r>
              <a:rPr lang="en-US" altLang="en-US" sz="1600" dirty="0" err="1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myfile</a:t>
            </a:r>
            <a:r>
              <a:rPr lang="en-US" altLang="en-US" sz="160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 </a:t>
            </a:r>
            <a:r>
              <a:rPr lang="en-US" altLang="en-US" sz="1600" dirty="0">
                <a:latin typeface="Avenir Medium" panose="02000503020000020003" pitchFamily="2" charset="0"/>
              </a:rPr>
              <a:t>: Add read permission for the group and others (character meanings u-	user, g-group, o-other, + add permission,-</a:t>
            </a:r>
            <a:r>
              <a:rPr lang="en-US" altLang="en-US" sz="1600" dirty="0" err="1">
                <a:latin typeface="Avenir Medium" panose="02000503020000020003" pitchFamily="2" charset="0"/>
              </a:rPr>
              <a:t>remove,r</a:t>
            </a:r>
            <a:r>
              <a:rPr lang="en-US" altLang="en-US" sz="1600" dirty="0">
                <a:latin typeface="Avenir Medium" panose="02000503020000020003" pitchFamily="2" charset="0"/>
              </a:rPr>
              <a:t>-</a:t>
            </a:r>
            <a:r>
              <a:rPr lang="en-US" altLang="en-US" sz="1600" dirty="0" err="1">
                <a:latin typeface="Avenir Medium" panose="02000503020000020003" pitchFamily="2" charset="0"/>
              </a:rPr>
              <a:t>read,w</a:t>
            </a:r>
            <a:r>
              <a:rPr lang="en-US" altLang="en-US" sz="1600" dirty="0">
                <a:latin typeface="Avenir Medium" panose="02000503020000020003" pitchFamily="2" charset="0"/>
              </a:rPr>
              <a:t>-</a:t>
            </a:r>
            <a:r>
              <a:rPr lang="en-US" altLang="en-US" sz="1600" dirty="0" err="1">
                <a:latin typeface="Avenir Medium" panose="02000503020000020003" pitchFamily="2" charset="0"/>
              </a:rPr>
              <a:t>write,x</a:t>
            </a:r>
            <a:r>
              <a:rPr lang="en-US" altLang="en-US" sz="1600" dirty="0">
                <a:latin typeface="Avenir Medium" panose="02000503020000020003" pitchFamily="2" charset="0"/>
              </a:rPr>
              <a:t>-exe) </a:t>
            </a:r>
            <a:br>
              <a:rPr lang="en-US" altLang="en-US" sz="1600" dirty="0">
                <a:latin typeface="Avenir Medium" panose="02000503020000020003" pitchFamily="2" charset="0"/>
              </a:rPr>
            </a:br>
            <a:br>
              <a:rPr lang="en-US" altLang="en-US" sz="1600" dirty="0">
                <a:latin typeface="Avenir Medium" panose="02000503020000020003" pitchFamily="2" charset="0"/>
              </a:rPr>
            </a:br>
            <a:r>
              <a:rPr lang="en-US" altLang="en-US" sz="1600" dirty="0">
                <a:latin typeface="Avenir Medium" panose="02000503020000020003" pitchFamily="2" charset="0"/>
              </a:rPr>
              <a:t>	Ex: </a:t>
            </a:r>
            <a:r>
              <a:rPr lang="en-US" altLang="en-US" sz="1600" dirty="0" err="1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chmod</a:t>
            </a:r>
            <a:r>
              <a:rPr lang="en-US" altLang="en-US" sz="160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 +s </a:t>
            </a:r>
            <a:r>
              <a:rPr lang="en-US" altLang="en-US" sz="1600" dirty="0" err="1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myfile</a:t>
            </a:r>
            <a:r>
              <a:rPr lang="en-US" altLang="en-US" sz="1600" dirty="0">
                <a:latin typeface="Avenir Medium" panose="02000503020000020003" pitchFamily="2" charset="0"/>
              </a:rPr>
              <a:t> : </a:t>
            </a:r>
            <a:r>
              <a:rPr lang="en-US" altLang="en-US" sz="1600" dirty="0" err="1">
                <a:latin typeface="Avenir Medium" panose="02000503020000020003" pitchFamily="2" charset="0"/>
              </a:rPr>
              <a:t>Setuid</a:t>
            </a:r>
            <a:r>
              <a:rPr lang="en-US" altLang="en-US" sz="1600" dirty="0">
                <a:latin typeface="Avenir Medium" panose="02000503020000020003" pitchFamily="2" charset="0"/>
              </a:rPr>
              <a:t> bit on the file which allows the program to run with user or group 	privileges of the file.</a:t>
            </a:r>
          </a:p>
          <a:p>
            <a:pPr>
              <a:buClr>
                <a:srgbClr val="F7BF32"/>
              </a:buClr>
            </a:pPr>
            <a:r>
              <a:rPr lang="en-US" altLang="en-US" sz="1600" b="1" dirty="0" err="1">
                <a:latin typeface="Avenir Medium" panose="02000503020000020003" pitchFamily="2" charset="0"/>
              </a:rPr>
              <a:t>chown</a:t>
            </a:r>
            <a:r>
              <a:rPr lang="en-US" altLang="en-US" sz="1600" dirty="0">
                <a:latin typeface="Avenir Medium" panose="02000503020000020003" pitchFamily="2" charset="0"/>
              </a:rPr>
              <a:t> Change owner.</a:t>
            </a:r>
          </a:p>
          <a:p>
            <a:pPr marL="0" indent="0">
              <a:buClr>
                <a:srgbClr val="F7BF32"/>
              </a:buClr>
              <a:buNone/>
            </a:pPr>
            <a:r>
              <a:rPr lang="en-US" altLang="en-US" sz="1600" dirty="0">
                <a:latin typeface="Avenir Medium" panose="02000503020000020003" pitchFamily="2" charset="0"/>
              </a:rPr>
              <a:t>	Ex: </a:t>
            </a:r>
            <a:r>
              <a:rPr lang="en-US" altLang="en-US" sz="1600" dirty="0" err="1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chown</a:t>
            </a:r>
            <a:r>
              <a:rPr lang="en-US" altLang="en-US" sz="160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 &lt;owner1&gt; &lt;filename&gt; </a:t>
            </a:r>
            <a:r>
              <a:rPr lang="en-US" altLang="en-US" sz="1600" dirty="0">
                <a:latin typeface="Avenir Medium" panose="02000503020000020003" pitchFamily="2" charset="0"/>
              </a:rPr>
              <a:t>: Change ownership of a file to owner1.</a:t>
            </a:r>
          </a:p>
          <a:p>
            <a:pPr>
              <a:buClr>
                <a:srgbClr val="F7BF32"/>
              </a:buClr>
            </a:pPr>
            <a:r>
              <a:rPr lang="en-US" altLang="en-US" sz="1600" b="1" dirty="0" err="1">
                <a:latin typeface="Avenir Medium" panose="02000503020000020003" pitchFamily="2" charset="0"/>
              </a:rPr>
              <a:t>chgrp</a:t>
            </a:r>
            <a:r>
              <a:rPr lang="en-US" altLang="en-US" sz="1600" dirty="0">
                <a:latin typeface="Avenir Medium" panose="02000503020000020003" pitchFamily="2" charset="0"/>
              </a:rPr>
              <a:t> Change group. </a:t>
            </a:r>
          </a:p>
          <a:p>
            <a:pPr marL="0" indent="0">
              <a:buClr>
                <a:srgbClr val="F7BF32"/>
              </a:buClr>
              <a:buNone/>
            </a:pPr>
            <a:r>
              <a:rPr lang="en-US" altLang="en-US" sz="1600" dirty="0">
                <a:latin typeface="Avenir Medium" panose="02000503020000020003" pitchFamily="2" charset="0"/>
              </a:rPr>
              <a:t>	Ex: </a:t>
            </a:r>
            <a:r>
              <a:rPr lang="en-US" altLang="en-US" sz="1600" dirty="0" err="1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chgrp</a:t>
            </a:r>
            <a:r>
              <a:rPr lang="en-US" altLang="en-US" sz="160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 &lt;group1&gt; &lt;filename&gt; </a:t>
            </a:r>
            <a:r>
              <a:rPr lang="en-US" altLang="en-US" sz="1600" dirty="0">
                <a:latin typeface="Avenir Medium" panose="02000503020000020003" pitchFamily="2" charset="0"/>
              </a:rPr>
              <a:t>: Change group of a file to group1.</a:t>
            </a:r>
          </a:p>
          <a:p>
            <a:pPr>
              <a:buClr>
                <a:srgbClr val="F7BF32"/>
              </a:buClr>
            </a:pPr>
            <a:r>
              <a:rPr lang="en-US" altLang="en-US" sz="1600" b="1" dirty="0">
                <a:latin typeface="Avenir Medium" panose="02000503020000020003" pitchFamily="2" charset="0"/>
              </a:rPr>
              <a:t>cp</a:t>
            </a:r>
            <a:r>
              <a:rPr lang="en-US" altLang="en-US" sz="1600" dirty="0">
                <a:latin typeface="Avenir Medium" panose="02000503020000020003" pitchFamily="2" charset="0"/>
              </a:rPr>
              <a:t> Copy a file from one location to another. </a:t>
            </a:r>
          </a:p>
          <a:p>
            <a:pPr marL="0" indent="0">
              <a:buClr>
                <a:srgbClr val="F7BF32"/>
              </a:buClr>
              <a:buNone/>
            </a:pPr>
            <a:r>
              <a:rPr lang="en-US" altLang="en-US" sz="1600" dirty="0">
                <a:latin typeface="Avenir Medium" panose="02000503020000020003" pitchFamily="2" charset="0"/>
              </a:rPr>
              <a:t>	Ex: </a:t>
            </a:r>
            <a:r>
              <a:rPr lang="en-US" altLang="en-US" sz="160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cp file1 file2 </a:t>
            </a:r>
            <a:r>
              <a:rPr lang="en-US" altLang="en-US" sz="1600" dirty="0">
                <a:latin typeface="Avenir Medium" panose="02000503020000020003" pitchFamily="2" charset="0"/>
              </a:rPr>
              <a:t>: Copy file1 to file2;      Ex: </a:t>
            </a:r>
            <a:r>
              <a:rPr lang="en-US" altLang="en-US" sz="160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cp –R dir1 dir2 </a:t>
            </a:r>
            <a:r>
              <a:rPr lang="en-US" altLang="en-US" sz="1600" dirty="0">
                <a:latin typeface="Avenir Medium" panose="02000503020000020003" pitchFamily="2" charset="0"/>
              </a:rPr>
              <a:t>: Copy dir1 to dir2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16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1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and Directory Management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F5E45CC-2CDD-6A4A-B6D4-56507372FFEC}"/>
              </a:ext>
            </a:extLst>
          </p:cNvPr>
          <p:cNvSpPr txBox="1">
            <a:spLocks noChangeArrowheads="1"/>
          </p:cNvSpPr>
          <p:nvPr/>
        </p:nvSpPr>
        <p:spPr>
          <a:xfrm>
            <a:off x="733095" y="1156749"/>
            <a:ext cx="11050737" cy="4965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1600" b="1">
                <a:latin typeface="Avenir Medium" panose="0200050302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en-US" dirty="0"/>
              <a:t>ls</a:t>
            </a:r>
            <a:r>
              <a:rPr lang="en-US" altLang="en-US" b="0" dirty="0"/>
              <a:t> List contents of a directory. </a:t>
            </a:r>
          </a:p>
          <a:p>
            <a:pPr marL="0" indent="0">
              <a:buNone/>
            </a:pPr>
            <a:r>
              <a:rPr lang="en-US" altLang="en-US" b="0" dirty="0"/>
              <a:t>	Ex: </a:t>
            </a:r>
            <a:r>
              <a:rPr lang="en-US" altLang="en-US" b="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ls</a:t>
            </a:r>
            <a:r>
              <a:rPr lang="en-US" altLang="en-US" b="0" dirty="0"/>
              <a:t>, </a:t>
            </a:r>
            <a:r>
              <a:rPr lang="en-US" altLang="en-US" b="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ls –l</a:t>
            </a:r>
            <a:r>
              <a:rPr lang="en-US" altLang="en-US" b="0" dirty="0"/>
              <a:t> , </a:t>
            </a:r>
            <a:r>
              <a:rPr lang="en-US" altLang="en-US" b="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ls –al</a:t>
            </a:r>
            <a:r>
              <a:rPr lang="en-US" altLang="en-US" b="0" dirty="0"/>
              <a:t>, </a:t>
            </a:r>
            <a:r>
              <a:rPr lang="en-US" altLang="en-US" b="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ls –</a:t>
            </a:r>
            <a:r>
              <a:rPr lang="en-US" altLang="en-US" b="0" dirty="0" err="1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ld</a:t>
            </a:r>
            <a:r>
              <a:rPr lang="en-US" altLang="en-US" b="0" dirty="0"/>
              <a:t>, </a:t>
            </a:r>
            <a:r>
              <a:rPr lang="en-US" altLang="en-US" b="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ls –R</a:t>
            </a:r>
          </a:p>
          <a:p>
            <a:r>
              <a:rPr lang="en-US" altLang="en-US" dirty="0" err="1"/>
              <a:t>mkdir</a:t>
            </a:r>
            <a:r>
              <a:rPr lang="en-US" altLang="en-US" b="0" dirty="0"/>
              <a:t> Make a directory. </a:t>
            </a:r>
          </a:p>
          <a:p>
            <a:pPr marL="0" indent="0">
              <a:buNone/>
            </a:pPr>
            <a:r>
              <a:rPr lang="en-US" altLang="en-US" b="0" dirty="0"/>
              <a:t>	</a:t>
            </a:r>
            <a:r>
              <a:rPr lang="en-US" altLang="en-US" sz="1500" b="0" dirty="0"/>
              <a:t>Ex: </a:t>
            </a:r>
            <a:r>
              <a:rPr lang="en-US" altLang="en-US" sz="1500" b="0" dirty="0" err="1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mkdir</a:t>
            </a:r>
            <a:r>
              <a:rPr lang="en-US" altLang="en-US" sz="1500" b="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 &lt;directory name&gt; </a:t>
            </a:r>
            <a:r>
              <a:rPr lang="en-US" altLang="en-US" sz="1500" b="0" dirty="0"/>
              <a:t>: Makes a directory </a:t>
            </a:r>
          </a:p>
          <a:p>
            <a:pPr marL="0" indent="0">
              <a:buNone/>
            </a:pPr>
            <a:r>
              <a:rPr lang="en-US" altLang="en-US" sz="1500" b="0" dirty="0"/>
              <a:t>	Ex </a:t>
            </a:r>
            <a:r>
              <a:rPr lang="en-US" altLang="en-US" sz="1500" b="0" dirty="0" err="1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mkdir</a:t>
            </a:r>
            <a:r>
              <a:rPr lang="en-US" altLang="en-US" sz="1500" b="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 –p /www/</a:t>
            </a:r>
            <a:r>
              <a:rPr lang="en-US" altLang="en-US" sz="1500" b="0" dirty="0" err="1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chache</a:t>
            </a:r>
            <a:r>
              <a:rPr lang="en-US" altLang="en-US" sz="1500" b="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/var/log </a:t>
            </a:r>
            <a:r>
              <a:rPr lang="en-US" altLang="en-US" sz="1500" b="0" dirty="0"/>
              <a:t>will create all the directories starting from www. </a:t>
            </a:r>
          </a:p>
          <a:p>
            <a:r>
              <a:rPr lang="en-US" altLang="en-US" dirty="0"/>
              <a:t>mv</a:t>
            </a:r>
            <a:r>
              <a:rPr lang="en-US" altLang="en-US" b="0" dirty="0"/>
              <a:t> Move or rename a file or directory. </a:t>
            </a:r>
          </a:p>
          <a:p>
            <a:pPr marL="0" indent="0">
              <a:buNone/>
            </a:pPr>
            <a:r>
              <a:rPr lang="en-US" altLang="en-US" b="0" dirty="0"/>
              <a:t>	Ex: </a:t>
            </a:r>
            <a:r>
              <a:rPr lang="en-US" altLang="en-US" b="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mv &lt;source&gt; &lt;destination&gt;</a:t>
            </a:r>
          </a:p>
          <a:p>
            <a:r>
              <a:rPr lang="en-US" altLang="en-US" dirty="0"/>
              <a:t>find</a:t>
            </a:r>
            <a:r>
              <a:rPr lang="en-US" altLang="en-US" b="0" dirty="0"/>
              <a:t> Find files (find &lt;start directory&gt; -name &lt;file name&gt; -print)</a:t>
            </a:r>
          </a:p>
          <a:p>
            <a:pPr marL="0" indent="0">
              <a:buNone/>
            </a:pPr>
            <a:r>
              <a:rPr lang="en-US" altLang="en-US" b="0" dirty="0"/>
              <a:t>	Ex: </a:t>
            </a:r>
            <a:r>
              <a:rPr lang="en-US" altLang="en-US" b="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find /home –name readme -print </a:t>
            </a:r>
          </a:p>
          <a:p>
            <a:pPr marL="0" indent="0">
              <a:buNone/>
            </a:pPr>
            <a:r>
              <a:rPr lang="en-US" altLang="en-US" b="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	</a:t>
            </a:r>
            <a:r>
              <a:rPr lang="en-US" altLang="en-US" b="0" dirty="0"/>
              <a:t>Search for readme starting at home and output full path, “/home" = Search starting at the home directory 	and proceed through all its subdirectories; "-name readme" = Search for a file named readme "-print" = 	Output the full path to that file</a:t>
            </a:r>
          </a:p>
          <a:p>
            <a:r>
              <a:rPr lang="en-US" altLang="en-US" dirty="0"/>
              <a:t>locate </a:t>
            </a:r>
            <a:r>
              <a:rPr lang="en-US" altLang="en-US" b="0" dirty="0"/>
              <a:t>File locating program that uses the </a:t>
            </a:r>
            <a:r>
              <a:rPr lang="en-US" altLang="en-US" b="0" dirty="0" err="1"/>
              <a:t>slocate</a:t>
            </a:r>
            <a:r>
              <a:rPr lang="en-US" altLang="en-US" b="0" dirty="0"/>
              <a:t> database. </a:t>
            </a:r>
          </a:p>
          <a:p>
            <a:pPr marL="0" indent="0">
              <a:buNone/>
            </a:pPr>
            <a:r>
              <a:rPr lang="en-US" altLang="en-US" b="0" dirty="0"/>
              <a:t>	Ex: </a:t>
            </a:r>
            <a:r>
              <a:rPr lang="en-US" altLang="en-US" b="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locate –u</a:t>
            </a:r>
            <a:r>
              <a:rPr lang="en-US" altLang="en-US" b="0" dirty="0"/>
              <a:t> to create the database,</a:t>
            </a:r>
          </a:p>
          <a:p>
            <a:pPr marL="0" indent="0">
              <a:buNone/>
            </a:pPr>
            <a:r>
              <a:rPr lang="en-US" altLang="en-US" b="0" dirty="0"/>
              <a:t>	</a:t>
            </a:r>
            <a:r>
              <a:rPr lang="en-US" altLang="en-US" b="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locate &lt;file/directory&gt; </a:t>
            </a:r>
            <a:r>
              <a:rPr lang="en-US" altLang="en-US" b="0" dirty="0"/>
              <a:t>to find file/directory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9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and Directory Management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F5E45CC-2CDD-6A4A-B6D4-56507372FFEC}"/>
              </a:ext>
            </a:extLst>
          </p:cNvPr>
          <p:cNvSpPr txBox="1">
            <a:spLocks noChangeArrowheads="1"/>
          </p:cNvSpPr>
          <p:nvPr/>
        </p:nvSpPr>
        <p:spPr>
          <a:xfrm>
            <a:off x="733095" y="1156749"/>
            <a:ext cx="11050737" cy="4965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1600" b="1">
                <a:latin typeface="Avenir Medium" panose="0200050302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altLang="en-US" b="0" dirty="0"/>
              <a:t>File compression, backing up and restoring</a:t>
            </a:r>
          </a:p>
          <a:p>
            <a:r>
              <a:rPr lang="en-US" altLang="en-US" dirty="0"/>
              <a:t>compress</a:t>
            </a:r>
            <a:r>
              <a:rPr lang="en-US" altLang="en-US" b="0" dirty="0"/>
              <a:t> Compress data.</a:t>
            </a:r>
          </a:p>
          <a:p>
            <a:r>
              <a:rPr lang="en-US" altLang="en-US" dirty="0" err="1"/>
              <a:t>uncompress</a:t>
            </a:r>
            <a:r>
              <a:rPr lang="en-US" altLang="en-US" b="0" dirty="0"/>
              <a:t> Expand data.</a:t>
            </a:r>
          </a:p>
          <a:p>
            <a:r>
              <a:rPr lang="en-US" altLang="en-US" dirty="0" err="1"/>
              <a:t>cpio</a:t>
            </a:r>
            <a:r>
              <a:rPr lang="en-US" altLang="en-US" b="0" dirty="0"/>
              <a:t> Can store files on tapes. to/from archives.</a:t>
            </a:r>
          </a:p>
          <a:p>
            <a:r>
              <a:rPr lang="en-US" altLang="en-US" dirty="0" err="1"/>
              <a:t>gzip</a:t>
            </a:r>
            <a:r>
              <a:rPr lang="en-US" altLang="en-US" b="0" dirty="0"/>
              <a:t> - zip a file to a </a:t>
            </a:r>
            <a:r>
              <a:rPr lang="en-US" altLang="en-US" b="0" dirty="0" err="1"/>
              <a:t>gz</a:t>
            </a:r>
            <a:r>
              <a:rPr lang="en-US" altLang="en-US" b="0" dirty="0"/>
              <a:t> file.</a:t>
            </a:r>
          </a:p>
          <a:p>
            <a:r>
              <a:rPr lang="en-US" altLang="en-US" dirty="0" err="1"/>
              <a:t>gunzip</a:t>
            </a:r>
            <a:r>
              <a:rPr lang="en-US" altLang="en-US" b="0" dirty="0"/>
              <a:t> - unzip a </a:t>
            </a:r>
            <a:r>
              <a:rPr lang="en-US" altLang="en-US" b="0" dirty="0" err="1"/>
              <a:t>gz</a:t>
            </a:r>
            <a:r>
              <a:rPr lang="en-US" altLang="en-US" b="0" dirty="0"/>
              <a:t> file.</a:t>
            </a:r>
          </a:p>
          <a:p>
            <a:r>
              <a:rPr lang="en-US" altLang="en-US" dirty="0"/>
              <a:t>tar</a:t>
            </a:r>
            <a:r>
              <a:rPr lang="en-US" altLang="en-US" b="0" dirty="0"/>
              <a:t> Archives files and directories. Can store files and directories on tapes.</a:t>
            </a:r>
          </a:p>
          <a:p>
            <a:pPr marL="0" indent="0">
              <a:buNone/>
            </a:pPr>
            <a:r>
              <a:rPr lang="en-US" altLang="en-US" b="0" dirty="0"/>
              <a:t>	Ex: </a:t>
            </a:r>
            <a:r>
              <a:rPr lang="en-US" altLang="en-US" b="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tar -</a:t>
            </a:r>
            <a:r>
              <a:rPr lang="en-US" altLang="en-US" b="0" dirty="0" err="1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zcvf</a:t>
            </a:r>
            <a:r>
              <a:rPr lang="en-US" altLang="en-US" b="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 &lt;destination&gt; &lt;files/directories&gt; </a:t>
            </a:r>
            <a:r>
              <a:rPr lang="en-US" altLang="en-US" b="0" dirty="0"/>
              <a:t>- Archive copy groups of files. tar –</a:t>
            </a:r>
            <a:r>
              <a:rPr lang="en-US" altLang="en-US" b="0" dirty="0" err="1"/>
              <a:t>zxvf</a:t>
            </a:r>
            <a:r>
              <a:rPr lang="en-US" altLang="en-US" b="0" dirty="0"/>
              <a:t> &lt;compressed file&gt; to 	</a:t>
            </a:r>
            <a:r>
              <a:rPr lang="en-US" altLang="en-US" b="0" dirty="0" err="1"/>
              <a:t>uncompress</a:t>
            </a:r>
            <a:endParaRPr lang="en-US" altLang="en-US" b="0" dirty="0"/>
          </a:p>
          <a:p>
            <a:r>
              <a:rPr lang="en-US" altLang="en-US" dirty="0"/>
              <a:t>zip</a:t>
            </a:r>
            <a:r>
              <a:rPr lang="en-US" altLang="en-US" b="0" dirty="0"/>
              <a:t> – Compresses a file to a .zip file.</a:t>
            </a:r>
          </a:p>
          <a:p>
            <a:r>
              <a:rPr lang="en-US" altLang="en-US" dirty="0"/>
              <a:t>unzip</a:t>
            </a:r>
            <a:r>
              <a:rPr lang="en-US" altLang="en-US" b="0" dirty="0"/>
              <a:t> – </a:t>
            </a:r>
            <a:r>
              <a:rPr lang="en-US" altLang="en-US" b="0" dirty="0" err="1"/>
              <a:t>Uncompresses</a:t>
            </a:r>
            <a:r>
              <a:rPr lang="en-US" altLang="en-US" b="0" dirty="0"/>
              <a:t> a file with .zip extension.</a:t>
            </a:r>
          </a:p>
          <a:p>
            <a:r>
              <a:rPr lang="en-US" altLang="en-US" dirty="0"/>
              <a:t>cat</a:t>
            </a:r>
            <a:r>
              <a:rPr lang="en-US" altLang="en-US" b="0" dirty="0"/>
              <a:t> View a file</a:t>
            </a:r>
          </a:p>
          <a:p>
            <a:pPr marL="0" indent="0">
              <a:buNone/>
            </a:pPr>
            <a:r>
              <a:rPr lang="en-US" altLang="en-US" b="0" dirty="0"/>
              <a:t>	Ex: </a:t>
            </a:r>
            <a:r>
              <a:rPr lang="en-US" altLang="en-US" b="0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cat filename </a:t>
            </a:r>
          </a:p>
          <a:p>
            <a:r>
              <a:rPr lang="en-US" altLang="en-US" dirty="0" err="1"/>
              <a:t>cmp</a:t>
            </a:r>
            <a:r>
              <a:rPr lang="en-US" altLang="en-US" b="0" dirty="0"/>
              <a:t> Compare two files.</a:t>
            </a:r>
          </a:p>
          <a:p>
            <a:r>
              <a:rPr lang="en-US" altLang="en-US" dirty="0"/>
              <a:t>cut</a:t>
            </a:r>
            <a:r>
              <a:rPr lang="en-US" altLang="en-US" b="0" dirty="0"/>
              <a:t> Remove sections from each line of files.</a:t>
            </a:r>
          </a:p>
        </p:txBody>
      </p:sp>
    </p:spTree>
    <p:extLst>
      <p:ext uri="{BB962C8B-B14F-4D97-AF65-F5344CB8AC3E}">
        <p14:creationId xmlns:p14="http://schemas.microsoft.com/office/powerpoint/2010/main" val="879496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and Directory Management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9A6AEFB-0A59-C849-B5BA-2DA1DAF54B08}"/>
              </a:ext>
            </a:extLst>
          </p:cNvPr>
          <p:cNvSpPr txBox="1">
            <a:spLocks noChangeArrowheads="1"/>
          </p:cNvSpPr>
          <p:nvPr/>
        </p:nvSpPr>
        <p:spPr>
          <a:xfrm>
            <a:off x="626702" y="1279001"/>
            <a:ext cx="10832202" cy="46799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None/>
              <a:defRPr sz="1600" b="0">
                <a:latin typeface="Avenir Medium" panose="0200050302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/>
              <a:t>diff</a:t>
            </a:r>
            <a:r>
              <a:rPr lang="en-US" altLang="en-US" dirty="0"/>
              <a:t> Show the differences between files</a:t>
            </a:r>
          </a:p>
          <a:p>
            <a:r>
              <a:rPr lang="en-US" altLang="en-US" dirty="0"/>
              <a:t>	Ex: </a:t>
            </a:r>
            <a:r>
              <a:rPr lang="en-US" altLang="en-US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diff file1 file2 </a:t>
            </a:r>
            <a:r>
              <a:rPr lang="en-US" altLang="en-US" dirty="0"/>
              <a:t>: Find differences between file1 &amp; file2.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/>
              <a:t>echo</a:t>
            </a:r>
            <a:r>
              <a:rPr lang="en-US" altLang="en-US" dirty="0"/>
              <a:t> Display a line of 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/>
              <a:t>grep</a:t>
            </a:r>
            <a:r>
              <a:rPr lang="en-US" altLang="en-US" dirty="0"/>
              <a:t> List all files with the specified expression. </a:t>
            </a:r>
            <a:br>
              <a:rPr lang="en-US" altLang="en-US" dirty="0"/>
            </a:br>
            <a:r>
              <a:rPr lang="en-US" altLang="en-US" dirty="0"/>
              <a:t>(grep pattern &lt;filename/</a:t>
            </a:r>
            <a:r>
              <a:rPr lang="en-US" altLang="en-US" dirty="0" err="1"/>
              <a:t>directorypath</a:t>
            </a:r>
            <a:r>
              <a:rPr lang="en-US" altLang="en-US" dirty="0"/>
              <a:t>&gt;)</a:t>
            </a:r>
          </a:p>
          <a:p>
            <a:r>
              <a:rPr lang="en-US" altLang="en-US" dirty="0"/>
              <a:t>	Ex: </a:t>
            </a:r>
            <a:r>
              <a:rPr lang="en-US" altLang="en-US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ls –l |grep </a:t>
            </a:r>
            <a:r>
              <a:rPr lang="en-US" altLang="en-US" dirty="0" err="1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sidbi</a:t>
            </a:r>
            <a:r>
              <a:rPr lang="en-US" altLang="en-US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 </a:t>
            </a:r>
            <a:r>
              <a:rPr lang="en-US" altLang="en-US" dirty="0"/>
              <a:t>: List all lines with a </a:t>
            </a:r>
            <a:r>
              <a:rPr lang="en-US" altLang="en-US" dirty="0" err="1"/>
              <a:t>sidbi</a:t>
            </a:r>
            <a:r>
              <a:rPr lang="en-US" altLang="en-US" dirty="0"/>
              <a:t> in them.</a:t>
            </a:r>
          </a:p>
          <a:p>
            <a:r>
              <a:rPr lang="en-US" altLang="en-US" dirty="0"/>
              <a:t>	Ex: </a:t>
            </a:r>
            <a:r>
              <a:rPr lang="en-US" altLang="en-US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grep " R " </a:t>
            </a:r>
            <a:r>
              <a:rPr lang="en-US" altLang="en-US" dirty="0"/>
              <a:t>: Search for R with a space on each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/>
              <a:t>sleep</a:t>
            </a:r>
            <a:r>
              <a:rPr lang="en-US" altLang="en-US" dirty="0"/>
              <a:t> Delay for a specified amount of </a:t>
            </a:r>
            <a:r>
              <a:rPr lang="en-US" altLang="en-US" dirty="0">
                <a:solidFill>
                  <a:srgbClr val="FF0000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time</a:t>
            </a:r>
            <a:r>
              <a:rPr lang="en-US" alt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/>
              <a:t>sort</a:t>
            </a:r>
            <a:r>
              <a:rPr lang="en-US" altLang="en-US" dirty="0"/>
              <a:t> Sort a file alphabetically.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 err="1"/>
              <a:t>uniq</a:t>
            </a:r>
            <a:r>
              <a:rPr lang="en-US" altLang="en-US" dirty="0"/>
              <a:t> Remove duplicate lines from a sorted 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 dirty="0" err="1">
                <a:solidFill>
                  <a:schemeClr val="accent1"/>
                </a:solidFill>
              </a:rPr>
              <a:t>wc</a:t>
            </a:r>
            <a:r>
              <a:rPr lang="en-US" altLang="en-US" sz="2000" dirty="0">
                <a:solidFill>
                  <a:schemeClr val="accent1"/>
                </a:solidFill>
              </a:rPr>
              <a:t> Count lines, words, characters in a file. (</a:t>
            </a:r>
            <a:r>
              <a:rPr lang="en-US" altLang="en-US" sz="2000" dirty="0" err="1">
                <a:solidFill>
                  <a:schemeClr val="accent1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wc</a:t>
            </a:r>
            <a:r>
              <a:rPr lang="en-US" altLang="en-US" sz="2000" dirty="0">
                <a:solidFill>
                  <a:schemeClr val="accent1"/>
                </a:solidFill>
                <a:latin typeface="Avenir Book" panose="02000503020000020003" pitchFamily="2" charset="0"/>
                <a:cs typeface="Consolas" panose="020B0609020204030204" pitchFamily="49" charset="0"/>
              </a:rPr>
              <a:t> –c/w/l &lt;filename&gt;)</a:t>
            </a:r>
            <a:r>
              <a:rPr lang="en-US" altLang="en-US" sz="2000" dirty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/>
              <a:t>sed</a:t>
            </a:r>
            <a:r>
              <a:rPr lang="en-US" altLang="en-US" dirty="0"/>
              <a:t> stream editor, extremely powerful!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 err="1"/>
              <a:t>awk</a:t>
            </a:r>
            <a:r>
              <a:rPr lang="en-US" altLang="en-US" dirty="0"/>
              <a:t> an extremely versatile programming language for working on files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9146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Commands in Scripting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9A6AEFB-0A59-C849-B5BA-2DA1DAF54B08}"/>
              </a:ext>
            </a:extLst>
          </p:cNvPr>
          <p:cNvSpPr txBox="1">
            <a:spLocks noChangeArrowheads="1"/>
          </p:cNvSpPr>
          <p:nvPr/>
        </p:nvSpPr>
        <p:spPr>
          <a:xfrm>
            <a:off x="626702" y="1279001"/>
            <a:ext cx="10832202" cy="46799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Medium" panose="0200050302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Roman" panose="0200050302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>
                <a:latin typeface="Avenir Roman" panose="0200050302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en-US" dirty="0"/>
              <a:t>grep</a:t>
            </a:r>
          </a:p>
          <a:p>
            <a:pPr lvl="1"/>
            <a:r>
              <a:rPr lang="en-US" altLang="en-US" dirty="0"/>
              <a:t>Pattern searching</a:t>
            </a:r>
          </a:p>
          <a:p>
            <a:pPr lvl="1"/>
            <a:r>
              <a:rPr lang="en-US" altLang="en-US" dirty="0"/>
              <a:t>Example: </a:t>
            </a:r>
            <a:r>
              <a:rPr lang="en-US" altLang="en-US" dirty="0">
                <a:solidFill>
                  <a:srgbClr val="FF0000"/>
                </a:solidFill>
              </a:rPr>
              <a:t>grep ‘boo’ filename</a:t>
            </a:r>
          </a:p>
          <a:p>
            <a:r>
              <a:rPr lang="en-US" altLang="en-US" dirty="0"/>
              <a:t>sed</a:t>
            </a:r>
          </a:p>
          <a:p>
            <a:pPr lvl="1"/>
            <a:r>
              <a:rPr lang="en-US" altLang="en-US" dirty="0"/>
              <a:t>Text editing</a:t>
            </a:r>
          </a:p>
          <a:p>
            <a:pPr lvl="1"/>
            <a:r>
              <a:rPr lang="en-US" altLang="en-US" dirty="0"/>
              <a:t>Example: </a:t>
            </a:r>
            <a:r>
              <a:rPr lang="en-US" altLang="en-US" dirty="0">
                <a:solidFill>
                  <a:srgbClr val="FF0000"/>
                </a:solidFill>
              </a:rPr>
              <a:t>sed 's/XYZ/</a:t>
            </a:r>
            <a:r>
              <a:rPr lang="en-US" altLang="en-US" dirty="0" err="1">
                <a:solidFill>
                  <a:srgbClr val="FF0000"/>
                </a:solidFill>
              </a:rPr>
              <a:t>xyz</a:t>
            </a:r>
            <a:r>
              <a:rPr lang="en-US" altLang="en-US" dirty="0">
                <a:solidFill>
                  <a:srgbClr val="FF0000"/>
                </a:solidFill>
              </a:rPr>
              <a:t>/g' filename </a:t>
            </a:r>
          </a:p>
          <a:p>
            <a:r>
              <a:rPr lang="en-US" altLang="en-US" dirty="0" err="1"/>
              <a:t>awk</a:t>
            </a:r>
            <a:endParaRPr lang="en-US" altLang="en-US" dirty="0"/>
          </a:p>
          <a:p>
            <a:pPr lvl="1"/>
            <a:r>
              <a:rPr lang="en-US" altLang="en-US" dirty="0"/>
              <a:t>Pattern scanning and processing</a:t>
            </a:r>
          </a:p>
          <a:p>
            <a:pPr lvl="1"/>
            <a:r>
              <a:rPr lang="en-US" altLang="en-US" dirty="0"/>
              <a:t>Example: </a:t>
            </a:r>
            <a:r>
              <a:rPr lang="en-US" altLang="en-US" dirty="0" err="1">
                <a:solidFill>
                  <a:srgbClr val="FF0000"/>
                </a:solidFill>
              </a:rPr>
              <a:t>awk</a:t>
            </a:r>
            <a:r>
              <a:rPr lang="en-US" altLang="en-US" dirty="0">
                <a:solidFill>
                  <a:srgbClr val="FF0000"/>
                </a:solidFill>
              </a:rPr>
              <a:t> ‘{print $4, $7}’ filename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9167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19A941-707F-3549-A00A-A936B590C0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8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Examples of cat, grep, sed and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awk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885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Scripting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9A6AEFB-0A59-C849-B5BA-2DA1DAF54B08}"/>
              </a:ext>
            </a:extLst>
          </p:cNvPr>
          <p:cNvSpPr txBox="1">
            <a:spLocks noChangeArrowheads="1"/>
          </p:cNvSpPr>
          <p:nvPr/>
        </p:nvSpPr>
        <p:spPr>
          <a:xfrm>
            <a:off x="626702" y="1279001"/>
            <a:ext cx="10832202" cy="46799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Medium" panose="0200050302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Roman" panose="0200050302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>
                <a:latin typeface="Avenir Roman" panose="0200050302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altLang="en-US" sz="2800" dirty="0"/>
              <a:t>Start </a:t>
            </a:r>
            <a:r>
              <a:rPr lang="en-GB" altLang="en-US" sz="2800" dirty="0">
                <a:solidFill>
                  <a:srgbClr val="FF6600"/>
                </a:solidFill>
              </a:rPr>
              <a:t>vi</a:t>
            </a:r>
            <a:r>
              <a:rPr lang="en-GB" altLang="en-US" sz="2800" dirty="0"/>
              <a:t> </a:t>
            </a:r>
            <a:r>
              <a:rPr lang="en-GB" altLang="en-US" sz="2800" dirty="0" err="1">
                <a:solidFill>
                  <a:srgbClr val="FF6600"/>
                </a:solidFill>
              </a:rPr>
              <a:t>scriptfilename.sh</a:t>
            </a:r>
            <a:r>
              <a:rPr lang="en-GB" altLang="en-US" sz="2800" dirty="0"/>
              <a:t> with the line </a:t>
            </a:r>
          </a:p>
          <a:p>
            <a:pPr>
              <a:buNone/>
            </a:pPr>
            <a:r>
              <a:rPr lang="en-GB" altLang="en-US" sz="2800" dirty="0">
                <a:solidFill>
                  <a:srgbClr val="FF6600"/>
                </a:solidFill>
              </a:rPr>
              <a:t>	</a:t>
            </a:r>
            <a:r>
              <a:rPr lang="en-GB" altLang="en-US" dirty="0">
                <a:solidFill>
                  <a:srgbClr val="FF6600"/>
                </a:solidFill>
              </a:rPr>
              <a:t>#!/bin/</a:t>
            </a:r>
            <a:r>
              <a:rPr lang="en-GB" altLang="en-US" dirty="0" err="1">
                <a:solidFill>
                  <a:srgbClr val="FF6600"/>
                </a:solidFill>
              </a:rPr>
              <a:t>sh</a:t>
            </a:r>
            <a:endParaRPr lang="en-GB" altLang="en-US" dirty="0">
              <a:solidFill>
                <a:srgbClr val="FF6600"/>
              </a:solidFill>
            </a:endParaRPr>
          </a:p>
          <a:p>
            <a:r>
              <a:rPr lang="en-GB" altLang="en-US" sz="2800" dirty="0"/>
              <a:t>All other lines starting with # are comments.</a:t>
            </a:r>
          </a:p>
          <a:p>
            <a:pPr lvl="1"/>
            <a:r>
              <a:rPr lang="en-GB" altLang="en-US" dirty="0"/>
              <a:t>make code readable by including comments</a:t>
            </a:r>
          </a:p>
          <a:p>
            <a:r>
              <a:rPr lang="en-GB" altLang="en-US" sz="2800" dirty="0"/>
              <a:t>Tell Unix that the script file is executable</a:t>
            </a:r>
          </a:p>
          <a:p>
            <a:pPr lvl="1">
              <a:buNone/>
            </a:pPr>
            <a:r>
              <a:rPr lang="en-GB" altLang="en-US" dirty="0">
                <a:solidFill>
                  <a:srgbClr val="336699"/>
                </a:solidFill>
              </a:rPr>
              <a:t>$</a:t>
            </a:r>
            <a:r>
              <a:rPr lang="en-GB" altLang="en-US" dirty="0">
                <a:solidFill>
                  <a:srgbClr val="FF6600"/>
                </a:solidFill>
              </a:rPr>
              <a:t> </a:t>
            </a:r>
            <a:r>
              <a:rPr lang="en-GB" altLang="en-US" dirty="0" err="1">
                <a:solidFill>
                  <a:srgbClr val="FF6600"/>
                </a:solidFill>
              </a:rPr>
              <a:t>chmod</a:t>
            </a:r>
            <a:r>
              <a:rPr lang="en-GB" altLang="en-US" dirty="0">
                <a:solidFill>
                  <a:srgbClr val="FF6600"/>
                </a:solidFill>
              </a:rPr>
              <a:t> </a:t>
            </a:r>
            <a:r>
              <a:rPr lang="en-GB" altLang="en-US" dirty="0" err="1">
                <a:solidFill>
                  <a:srgbClr val="FF6600"/>
                </a:solidFill>
              </a:rPr>
              <a:t>u+x</a:t>
            </a:r>
            <a:r>
              <a:rPr lang="en-GB" altLang="en-US" dirty="0">
                <a:solidFill>
                  <a:srgbClr val="FF6600"/>
                </a:solidFill>
              </a:rPr>
              <a:t> </a:t>
            </a:r>
            <a:r>
              <a:rPr lang="en-GB" altLang="en-US" dirty="0" err="1">
                <a:solidFill>
                  <a:srgbClr val="FF6600"/>
                </a:solidFill>
              </a:rPr>
              <a:t>scriptfilename.sh</a:t>
            </a:r>
            <a:endParaRPr lang="en-GB" altLang="en-US" dirty="0">
              <a:solidFill>
                <a:srgbClr val="FF6600"/>
              </a:solidFill>
            </a:endParaRPr>
          </a:p>
          <a:p>
            <a:pPr lvl="1">
              <a:buNone/>
            </a:pPr>
            <a:r>
              <a:rPr lang="en-GB" altLang="en-US" dirty="0">
                <a:solidFill>
                  <a:srgbClr val="336699"/>
                </a:solidFill>
              </a:rPr>
              <a:t>$</a:t>
            </a:r>
            <a:r>
              <a:rPr lang="en-GB" altLang="en-US" dirty="0">
                <a:solidFill>
                  <a:srgbClr val="FF6600"/>
                </a:solidFill>
              </a:rPr>
              <a:t> </a:t>
            </a:r>
            <a:r>
              <a:rPr lang="en-GB" altLang="en-US" dirty="0" err="1">
                <a:solidFill>
                  <a:srgbClr val="FF6600"/>
                </a:solidFill>
              </a:rPr>
              <a:t>chmod</a:t>
            </a:r>
            <a:r>
              <a:rPr lang="en-GB" altLang="en-US" dirty="0">
                <a:solidFill>
                  <a:srgbClr val="FF6600"/>
                </a:solidFill>
              </a:rPr>
              <a:t> +x </a:t>
            </a:r>
            <a:r>
              <a:rPr lang="en-GB" altLang="en-US" dirty="0" err="1">
                <a:solidFill>
                  <a:srgbClr val="FF6600"/>
                </a:solidFill>
              </a:rPr>
              <a:t>scriptfilename.sh</a:t>
            </a:r>
            <a:endParaRPr lang="en-GB" altLang="en-US" dirty="0">
              <a:solidFill>
                <a:srgbClr val="FF6600"/>
              </a:solidFill>
            </a:endParaRPr>
          </a:p>
          <a:p>
            <a:r>
              <a:rPr lang="en-GB" altLang="en-US" sz="2800" dirty="0"/>
              <a:t>Execute the shell-script  </a:t>
            </a:r>
          </a:p>
          <a:p>
            <a:pPr lvl="1">
              <a:buNone/>
            </a:pPr>
            <a:r>
              <a:rPr lang="en-GB" altLang="en-US" dirty="0">
                <a:solidFill>
                  <a:srgbClr val="336699"/>
                </a:solidFill>
              </a:rPr>
              <a:t>$</a:t>
            </a:r>
            <a:r>
              <a:rPr lang="en-GB" altLang="en-US" dirty="0"/>
              <a:t> </a:t>
            </a:r>
            <a:r>
              <a:rPr lang="en-GB" altLang="en-US" dirty="0">
                <a:solidFill>
                  <a:srgbClr val="FF6600"/>
                </a:solidFill>
              </a:rPr>
              <a:t>./</a:t>
            </a:r>
            <a:r>
              <a:rPr lang="en-GB" altLang="en-US" dirty="0" err="1">
                <a:solidFill>
                  <a:srgbClr val="FF6600"/>
                </a:solidFill>
              </a:rPr>
              <a:t>scriptfilename.sh</a:t>
            </a:r>
            <a:endParaRPr lang="en-GB" altLang="en-US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7371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My first shell script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B3CDC-9B86-0445-B2DB-DD618A6AF2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356"/>
          <a:stretch/>
        </p:blipFill>
        <p:spPr>
          <a:xfrm>
            <a:off x="643467" y="943260"/>
            <a:ext cx="10905066" cy="41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94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My first shell script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57F4ED-F303-FB4A-A440-94A390F3C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20353"/>
            <a:ext cx="10905066" cy="35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99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Scripts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9A6AEFB-0A59-C849-B5BA-2DA1DAF54B08}"/>
              </a:ext>
            </a:extLst>
          </p:cNvPr>
          <p:cNvSpPr txBox="1">
            <a:spLocks noChangeArrowheads="1"/>
          </p:cNvSpPr>
          <p:nvPr/>
        </p:nvSpPr>
        <p:spPr>
          <a:xfrm>
            <a:off x="626702" y="1279001"/>
            <a:ext cx="10832202" cy="46799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Medium" panose="0200050302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Roman" panose="0200050302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>
                <a:latin typeface="Avenir Roman" panose="0200050302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70000"/>
              </a:lnSpc>
              <a:spcBef>
                <a:spcPct val="35000"/>
              </a:spcBef>
            </a:pPr>
            <a:r>
              <a:rPr lang="en-US" altLang="zh-CN" sz="2800" dirty="0"/>
              <a:t>Text files that contain sequences of UNIX commands , created by a text editor</a:t>
            </a:r>
          </a:p>
          <a:p>
            <a:pPr>
              <a:lnSpc>
                <a:spcPct val="70000"/>
              </a:lnSpc>
              <a:spcBef>
                <a:spcPct val="35000"/>
              </a:spcBef>
            </a:pPr>
            <a:r>
              <a:rPr lang="en-US" altLang="zh-CN" sz="2800" dirty="0"/>
              <a:t>No compiler required to run a shell script, because the UNIX shell acts as an </a:t>
            </a:r>
            <a:r>
              <a:rPr lang="en-US" altLang="zh-CN" sz="2800" dirty="0">
                <a:solidFill>
                  <a:srgbClr val="FF0000"/>
                </a:solidFill>
              </a:rPr>
              <a:t>interpreter</a:t>
            </a:r>
            <a:r>
              <a:rPr lang="en-US" altLang="zh-CN" sz="2800" dirty="0"/>
              <a:t> when reading script files</a:t>
            </a:r>
          </a:p>
          <a:p>
            <a:pPr>
              <a:lnSpc>
                <a:spcPct val="70000"/>
              </a:lnSpc>
              <a:spcBef>
                <a:spcPct val="45000"/>
              </a:spcBef>
            </a:pPr>
            <a:r>
              <a:rPr lang="en-US" altLang="zh-CN" sz="2800" dirty="0"/>
              <a:t>After you create a shell script, you simply tell the OS that the file is a program that can be executed, by using the </a:t>
            </a:r>
            <a:r>
              <a:rPr lang="en-US" altLang="zh-CN" sz="2800" dirty="0" err="1">
                <a:solidFill>
                  <a:srgbClr val="FF0000"/>
                </a:solidFill>
              </a:rPr>
              <a:t>chmod</a:t>
            </a:r>
            <a:r>
              <a:rPr lang="en-US" altLang="zh-CN" sz="2800" dirty="0"/>
              <a:t> command to change the files’ mode to be executable</a:t>
            </a:r>
          </a:p>
          <a:p>
            <a:pPr>
              <a:lnSpc>
                <a:spcPct val="70000"/>
              </a:lnSpc>
              <a:spcBef>
                <a:spcPct val="30000"/>
              </a:spcBef>
            </a:pPr>
            <a:r>
              <a:rPr lang="en-US" altLang="zh-CN" sz="2800" dirty="0"/>
              <a:t>Shell programs run </a:t>
            </a:r>
            <a:r>
              <a:rPr lang="en-US" altLang="zh-CN" sz="2800" dirty="0">
                <a:solidFill>
                  <a:srgbClr val="FF0000"/>
                </a:solidFill>
              </a:rPr>
              <a:t>less quickly </a:t>
            </a:r>
            <a:r>
              <a:rPr lang="en-US" altLang="zh-CN" sz="2800" dirty="0"/>
              <a:t>than compiled programs, because the shell must interpret each UNIX command inside the executable script file before it is executed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648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2DD3-E057-794A-A195-C91401FE01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1252330"/>
            <a:ext cx="10355263" cy="4718258"/>
          </a:xfrm>
        </p:spPr>
        <p:txBody>
          <a:bodyPr/>
          <a:lstStyle/>
          <a:p>
            <a:r>
              <a:rPr lang="en-US" altLang="en-US" sz="2400" dirty="0"/>
              <a:t>Introduction</a:t>
            </a:r>
          </a:p>
          <a:p>
            <a:pPr lvl="1"/>
            <a:r>
              <a:rPr lang="en-US" altLang="en-US" sz="2200" dirty="0"/>
              <a:t>UNIX/LINUX and Shell</a:t>
            </a:r>
          </a:p>
          <a:p>
            <a:pPr lvl="1"/>
            <a:r>
              <a:rPr lang="en-US" altLang="en-US" sz="2200" dirty="0"/>
              <a:t>UNIX Commands and Utilities</a:t>
            </a:r>
          </a:p>
          <a:p>
            <a:pPr lvl="1"/>
            <a:r>
              <a:rPr lang="en-US" altLang="en-US" sz="2200" dirty="0"/>
              <a:t>Basic Shell Scripting Structure</a:t>
            </a:r>
          </a:p>
          <a:p>
            <a:r>
              <a:rPr lang="en-US" altLang="en-US" sz="2400" dirty="0"/>
              <a:t>Shell Programming</a:t>
            </a:r>
          </a:p>
          <a:p>
            <a:pPr lvl="1"/>
            <a:r>
              <a:rPr lang="en-US" altLang="en-US" sz="2200" dirty="0"/>
              <a:t>Variable</a:t>
            </a:r>
          </a:p>
          <a:p>
            <a:pPr lvl="1"/>
            <a:r>
              <a:rPr lang="en-US" altLang="en-US" sz="2200" dirty="0"/>
              <a:t>Operators</a:t>
            </a:r>
          </a:p>
          <a:p>
            <a:pPr lvl="1"/>
            <a:r>
              <a:rPr lang="en-US" altLang="en-US" sz="2200" dirty="0"/>
              <a:t>Logic Structures</a:t>
            </a:r>
          </a:p>
          <a:p>
            <a:r>
              <a:rPr lang="en-US" altLang="en-US" sz="2400" dirty="0"/>
              <a:t>Examples of Application in Research Computing</a:t>
            </a:r>
          </a:p>
          <a:p>
            <a:r>
              <a:rPr lang="en-US" altLang="en-US" sz="2400" dirty="0"/>
              <a:t>Hands-on Exercises</a:t>
            </a:r>
          </a:p>
        </p:txBody>
      </p:sp>
    </p:spTree>
    <p:extLst>
      <p:ext uri="{BB962C8B-B14F-4D97-AF65-F5344CB8AC3E}">
        <p14:creationId xmlns:p14="http://schemas.microsoft.com/office/powerpoint/2010/main" val="423809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Commenting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9A6AEFB-0A59-C849-B5BA-2DA1DAF54B08}"/>
              </a:ext>
            </a:extLst>
          </p:cNvPr>
          <p:cNvSpPr txBox="1">
            <a:spLocks noChangeArrowheads="1"/>
          </p:cNvSpPr>
          <p:nvPr/>
        </p:nvSpPr>
        <p:spPr>
          <a:xfrm>
            <a:off x="626702" y="1279001"/>
            <a:ext cx="10832202" cy="46799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Medium" panose="0200050302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Roman" panose="0200050302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>
                <a:latin typeface="Avenir Roman" panose="0200050302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altLang="en-US" dirty="0"/>
              <a:t>Lines starting with </a:t>
            </a:r>
            <a:r>
              <a:rPr lang="en-GB" altLang="en-US" dirty="0">
                <a:latin typeface="Courier" pitchFamily="49" charset="0"/>
              </a:rPr>
              <a:t>#</a:t>
            </a:r>
            <a:r>
              <a:rPr lang="en-GB" altLang="en-US" dirty="0"/>
              <a:t> are comments except the very first line where </a:t>
            </a:r>
            <a:r>
              <a:rPr lang="en-GB" altLang="en-US" dirty="0">
                <a:latin typeface="Courier" pitchFamily="49" charset="0"/>
              </a:rPr>
              <a:t>#!</a:t>
            </a:r>
            <a:r>
              <a:rPr lang="en-GB" altLang="en-US" dirty="0"/>
              <a:t> indicates the location of the shell that will be run to execute the script.</a:t>
            </a:r>
          </a:p>
          <a:p>
            <a:r>
              <a:rPr lang="en-GB" altLang="en-US" dirty="0"/>
              <a:t>On any line characters following an unquoted # are considered to be comments and ignored.</a:t>
            </a:r>
          </a:p>
          <a:p>
            <a:r>
              <a:rPr lang="en-GB" altLang="en-US" dirty="0"/>
              <a:t>Comments are used to; </a:t>
            </a:r>
          </a:p>
          <a:p>
            <a:pPr lvl="1"/>
            <a:r>
              <a:rPr lang="en-GB" altLang="en-US" sz="2000" dirty="0"/>
              <a:t>Identify who wrote it and when</a:t>
            </a:r>
          </a:p>
          <a:p>
            <a:pPr lvl="1"/>
            <a:r>
              <a:rPr lang="en-GB" altLang="en-US" sz="2000" dirty="0"/>
              <a:t>Identify input variables</a:t>
            </a:r>
          </a:p>
          <a:p>
            <a:pPr lvl="1"/>
            <a:r>
              <a:rPr lang="en-GB" altLang="en-US" sz="2000" dirty="0"/>
              <a:t>Make code easy to read</a:t>
            </a:r>
          </a:p>
          <a:p>
            <a:pPr lvl="1"/>
            <a:r>
              <a:rPr lang="en-GB" altLang="en-US" sz="2000" dirty="0"/>
              <a:t>Explain complex code sections</a:t>
            </a:r>
          </a:p>
          <a:p>
            <a:pPr lvl="1"/>
            <a:r>
              <a:rPr lang="en-GB" altLang="en-US" sz="2000" dirty="0"/>
              <a:t>Version control tracking</a:t>
            </a:r>
          </a:p>
          <a:p>
            <a:pPr lvl="1"/>
            <a:r>
              <a:rPr lang="en-GB" altLang="en-US" sz="2000" dirty="0"/>
              <a:t>Record modifications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7144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 Characters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9A6AEFB-0A59-C849-B5BA-2DA1DAF54B08}"/>
              </a:ext>
            </a:extLst>
          </p:cNvPr>
          <p:cNvSpPr txBox="1">
            <a:spLocks noChangeArrowheads="1"/>
          </p:cNvSpPr>
          <p:nvPr/>
        </p:nvSpPr>
        <p:spPr>
          <a:xfrm>
            <a:off x="626702" y="1279001"/>
            <a:ext cx="10832202" cy="46799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Medium" panose="0200050302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Roman" panose="0200050302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>
                <a:latin typeface="Avenir Roman" panose="0200050302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buNone/>
            </a:pPr>
            <a:r>
              <a:rPr lang="en-GB" altLang="en-US" dirty="0"/>
              <a:t>There are three different quote characters with different behaviour. These are:</a:t>
            </a:r>
          </a:p>
          <a:p>
            <a:r>
              <a:rPr lang="en-GB" altLang="en-US" dirty="0"/>
              <a:t>“   : </a:t>
            </a:r>
            <a:r>
              <a:rPr lang="en-GB" altLang="en-US" dirty="0">
                <a:solidFill>
                  <a:srgbClr val="FF6600"/>
                </a:solidFill>
              </a:rPr>
              <a:t>double quote</a:t>
            </a:r>
            <a:r>
              <a:rPr lang="en-GB" altLang="en-US" dirty="0"/>
              <a:t>, weak quote. If a string is enclosed in “ ” the references to variables (</a:t>
            </a:r>
            <a:r>
              <a:rPr lang="en-GB" altLang="en-US" dirty="0" err="1"/>
              <a:t>i.e</a:t>
            </a:r>
            <a:r>
              <a:rPr lang="en-GB" altLang="en-US" dirty="0"/>
              <a:t>  </a:t>
            </a:r>
            <a:r>
              <a:rPr lang="en-GB" altLang="en-US" dirty="0">
                <a:solidFill>
                  <a:srgbClr val="FF6600"/>
                </a:solidFill>
              </a:rPr>
              <a:t>$</a:t>
            </a:r>
            <a:r>
              <a:rPr lang="en-GB" altLang="en-US" i="1" dirty="0">
                <a:solidFill>
                  <a:srgbClr val="FF6600"/>
                </a:solidFill>
              </a:rPr>
              <a:t>variable</a:t>
            </a:r>
            <a:r>
              <a:rPr lang="en-GB" altLang="en-US" dirty="0"/>
              <a:t> ) are replaced by their values. Also back-quote and escape</a:t>
            </a:r>
            <a:r>
              <a:rPr lang="en-GB" altLang="en-US" dirty="0">
                <a:solidFill>
                  <a:srgbClr val="FF6600"/>
                </a:solidFill>
              </a:rPr>
              <a:t> \</a:t>
            </a:r>
            <a:r>
              <a:rPr lang="en-GB" altLang="en-US" dirty="0"/>
              <a:t> characters are treated specially.</a:t>
            </a:r>
          </a:p>
          <a:p>
            <a:r>
              <a:rPr lang="en-GB" altLang="en-US" dirty="0"/>
              <a:t>‘  : </a:t>
            </a:r>
            <a:r>
              <a:rPr lang="en-GB" altLang="en-US" dirty="0">
                <a:solidFill>
                  <a:srgbClr val="FF6600"/>
                </a:solidFill>
              </a:rPr>
              <a:t>single quote</a:t>
            </a:r>
            <a:r>
              <a:rPr lang="en-GB" altLang="en-US" dirty="0"/>
              <a:t>, strong quote. Everything inside single quotes are taken literally; nothing is treated as special. </a:t>
            </a:r>
          </a:p>
          <a:p>
            <a:r>
              <a:rPr lang="en-GB" altLang="en-US" dirty="0"/>
              <a:t>` : </a:t>
            </a:r>
            <a:r>
              <a:rPr lang="en-GB" altLang="en-US" dirty="0">
                <a:solidFill>
                  <a:srgbClr val="FF6600"/>
                </a:solidFill>
              </a:rPr>
              <a:t>back quote</a:t>
            </a:r>
            <a:r>
              <a:rPr lang="en-GB" altLang="en-US" dirty="0"/>
              <a:t>. A string enclosed as such is treated as a command and the shell attempts to execute it. If the execution is successful, the primary output from the command replaces the string.</a:t>
            </a:r>
          </a:p>
          <a:p>
            <a:pPr>
              <a:buNone/>
            </a:pPr>
            <a:r>
              <a:rPr lang="en-GB" altLang="en-US" dirty="0"/>
              <a:t>	Example: </a:t>
            </a:r>
            <a:r>
              <a:rPr lang="en-GB" altLang="en-US" dirty="0">
                <a:latin typeface="Courier" pitchFamily="49" charset="0"/>
              </a:rPr>
              <a:t>echo “Today is:” `date`</a:t>
            </a:r>
            <a:r>
              <a:rPr lang="en-GB" altLang="en-US" dirty="0"/>
              <a:t>   </a:t>
            </a: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2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9A6AEFB-0A59-C849-B5BA-2DA1DAF54B08}"/>
              </a:ext>
            </a:extLst>
          </p:cNvPr>
          <p:cNvSpPr txBox="1">
            <a:spLocks noChangeArrowheads="1"/>
          </p:cNvSpPr>
          <p:nvPr/>
        </p:nvSpPr>
        <p:spPr>
          <a:xfrm>
            <a:off x="626702" y="1279001"/>
            <a:ext cx="10832202" cy="46799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Medium" panose="0200050302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Roman" panose="0200050302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>
                <a:latin typeface="Avenir Roman" panose="0200050302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altLang="en-US" dirty="0"/>
              <a:t>Echo command is well appreciated when trying to debug scripts. </a:t>
            </a:r>
          </a:p>
          <a:p>
            <a:r>
              <a:rPr lang="en-GB" altLang="en-US" dirty="0"/>
              <a:t>Syntax :  </a:t>
            </a:r>
            <a:r>
              <a:rPr lang="en-GB" altLang="en-US" dirty="0">
                <a:solidFill>
                  <a:srgbClr val="FF0000"/>
                </a:solidFill>
                <a:latin typeface="Courier" pitchFamily="49" charset="0"/>
              </a:rPr>
              <a:t>echo {options}  string</a:t>
            </a:r>
          </a:p>
          <a:p>
            <a:r>
              <a:rPr lang="en-GB" altLang="en-US" dirty="0"/>
              <a:t>Options: 	</a:t>
            </a:r>
            <a:r>
              <a:rPr lang="en-GB" altLang="en-US" dirty="0">
                <a:latin typeface="Courier" pitchFamily="49" charset="0"/>
              </a:rPr>
              <a:t>-e</a:t>
            </a:r>
            <a:r>
              <a:rPr lang="en-GB" altLang="en-US" dirty="0"/>
              <a:t> : expand \ (back-slash ) special characters</a:t>
            </a:r>
          </a:p>
          <a:p>
            <a:pPr marL="0" indent="0">
              <a:buNone/>
            </a:pPr>
            <a:r>
              <a:rPr lang="en-GB" altLang="en-US" dirty="0">
                <a:latin typeface="Courier" pitchFamily="49" charset="0"/>
              </a:rPr>
              <a:t>		-n</a:t>
            </a:r>
            <a:r>
              <a:rPr lang="en-GB" altLang="en-US" dirty="0"/>
              <a:t> : do not output a new-line at the end.</a:t>
            </a:r>
          </a:p>
          <a:p>
            <a:r>
              <a:rPr lang="en-GB" altLang="en-US" dirty="0"/>
              <a:t>String can be a “weakly quoted” or a ‘strongly quoted’ string. In the weakly quoted strings the references to variables are replaced by the value of those variables before the output.</a:t>
            </a:r>
          </a:p>
          <a:p>
            <a:r>
              <a:rPr lang="en-GB" altLang="en-US" dirty="0"/>
              <a:t> As well as the variables some special </a:t>
            </a:r>
            <a:r>
              <a:rPr lang="en-GB" altLang="en-US" dirty="0" err="1"/>
              <a:t>backslash_escaped</a:t>
            </a:r>
            <a:r>
              <a:rPr lang="en-GB" altLang="en-US" dirty="0"/>
              <a:t> symbols are expanded during the output. If such expansions are required the –e option must be used. </a:t>
            </a: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6800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User Input during Shell Script Execution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9A6AEFB-0A59-C849-B5BA-2DA1DAF54B08}"/>
              </a:ext>
            </a:extLst>
          </p:cNvPr>
          <p:cNvSpPr txBox="1">
            <a:spLocks noChangeArrowheads="1"/>
          </p:cNvSpPr>
          <p:nvPr/>
        </p:nvSpPr>
        <p:spPr>
          <a:xfrm>
            <a:off x="626702" y="1279001"/>
            <a:ext cx="10832202" cy="46799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Medium" panose="0200050302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Roman" panose="0200050302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>
                <a:latin typeface="Avenir Roman" panose="0200050302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altLang="en-US" dirty="0"/>
              <a:t>As shown on the hello script input from the standard input location is done via the read command.</a:t>
            </a:r>
            <a:endParaRPr lang="en-GB" altLang="en-US" dirty="0">
              <a:solidFill>
                <a:srgbClr val="FF3300"/>
              </a:solidFill>
            </a:endParaRPr>
          </a:p>
          <a:p>
            <a:r>
              <a:rPr lang="en-GB" altLang="en-US" dirty="0"/>
              <a:t>Example</a:t>
            </a:r>
          </a:p>
          <a:p>
            <a:pPr lvl="1">
              <a:buNone/>
            </a:pPr>
            <a:r>
              <a:rPr lang="en-GB" altLang="en-US" sz="2000" dirty="0">
                <a:latin typeface="Courier" pitchFamily="49" charset="0"/>
              </a:rPr>
              <a:t>echo "Please enter three filenames:”</a:t>
            </a:r>
          </a:p>
          <a:p>
            <a:pPr lvl="1">
              <a:buNone/>
            </a:pPr>
            <a:r>
              <a:rPr lang="en-GB" altLang="en-US" sz="2000" dirty="0">
                <a:latin typeface="Courier" pitchFamily="49" charset="0"/>
              </a:rPr>
              <a:t>read  </a:t>
            </a:r>
            <a:r>
              <a:rPr lang="en-GB" altLang="en-US" sz="2000" dirty="0" err="1">
                <a:latin typeface="Courier" pitchFamily="49" charset="0"/>
              </a:rPr>
              <a:t>filea</a:t>
            </a:r>
            <a:r>
              <a:rPr lang="en-GB" altLang="en-US" sz="2000" dirty="0">
                <a:latin typeface="Courier" pitchFamily="49" charset="0"/>
              </a:rPr>
              <a:t> </a:t>
            </a:r>
            <a:r>
              <a:rPr lang="en-GB" altLang="en-US" sz="2000" dirty="0" err="1">
                <a:latin typeface="Courier" pitchFamily="49" charset="0"/>
              </a:rPr>
              <a:t>fileb</a:t>
            </a:r>
            <a:r>
              <a:rPr lang="en-GB" altLang="en-US" sz="2000" dirty="0">
                <a:latin typeface="Courier" pitchFamily="49" charset="0"/>
              </a:rPr>
              <a:t> </a:t>
            </a:r>
            <a:r>
              <a:rPr lang="en-GB" altLang="en-US" sz="2000" dirty="0" err="1">
                <a:latin typeface="Courier" pitchFamily="49" charset="0"/>
              </a:rPr>
              <a:t>filec</a:t>
            </a:r>
            <a:r>
              <a:rPr lang="en-GB" altLang="en-US" sz="2000" dirty="0">
                <a:latin typeface="Courier" pitchFamily="49" charset="0"/>
              </a:rPr>
              <a:t>  </a:t>
            </a:r>
          </a:p>
          <a:p>
            <a:pPr lvl="1">
              <a:buNone/>
            </a:pPr>
            <a:r>
              <a:rPr lang="en-GB" altLang="en-US" sz="2000" dirty="0">
                <a:latin typeface="Courier" pitchFamily="49" charset="0"/>
              </a:rPr>
              <a:t>echo “These files are used:$</a:t>
            </a:r>
            <a:r>
              <a:rPr lang="en-GB" altLang="en-US" sz="2000" dirty="0" err="1">
                <a:latin typeface="Courier" pitchFamily="49" charset="0"/>
              </a:rPr>
              <a:t>filea</a:t>
            </a:r>
            <a:r>
              <a:rPr lang="en-GB" altLang="en-US" sz="2000" dirty="0">
                <a:latin typeface="Courier" pitchFamily="49" charset="0"/>
              </a:rPr>
              <a:t>  $</a:t>
            </a:r>
            <a:r>
              <a:rPr lang="en-GB" altLang="en-US" sz="2000" dirty="0" err="1">
                <a:latin typeface="Courier" pitchFamily="49" charset="0"/>
              </a:rPr>
              <a:t>fileb</a:t>
            </a:r>
            <a:r>
              <a:rPr lang="en-GB" altLang="en-US" sz="2000" dirty="0">
                <a:latin typeface="Courier" pitchFamily="49" charset="0"/>
              </a:rPr>
              <a:t>  $</a:t>
            </a:r>
            <a:r>
              <a:rPr lang="en-GB" altLang="en-US" sz="2000" dirty="0" err="1">
                <a:latin typeface="Courier" pitchFamily="49" charset="0"/>
              </a:rPr>
              <a:t>filec</a:t>
            </a:r>
            <a:r>
              <a:rPr lang="en-GB" altLang="en-US" sz="2000" dirty="0">
                <a:latin typeface="Courier" pitchFamily="49" charset="0"/>
              </a:rPr>
              <a:t>”</a:t>
            </a:r>
          </a:p>
          <a:p>
            <a:r>
              <a:rPr lang="en-GB" altLang="en-US" dirty="0"/>
              <a:t>Each read statement reads an entire line. In the above example if there are less than 3 items in the response the trailing variables will be set to blank     ‘ ‘.</a:t>
            </a:r>
          </a:p>
          <a:p>
            <a:r>
              <a:rPr lang="en-GB" altLang="en-US" dirty="0"/>
              <a:t>Three items are separated by one space.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318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+mj-lt"/>
                <a:cs typeface="+mj-cs"/>
              </a:rPr>
              <a:t>User Input during Shell Script Execution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46863-77FA-5A41-B6E3-189DABC526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4175"/>
          <a:stretch/>
        </p:blipFill>
        <p:spPr>
          <a:xfrm>
            <a:off x="6360944" y="1458363"/>
            <a:ext cx="5455917" cy="1385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9CA71A-965B-3B4E-9581-A1739263DD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0130"/>
          <a:stretch/>
        </p:blipFill>
        <p:spPr>
          <a:xfrm>
            <a:off x="458863" y="1436096"/>
            <a:ext cx="5455917" cy="1360660"/>
          </a:xfrm>
          <a:prstGeom prst="rect">
            <a:avLst/>
          </a:prstGeom>
        </p:spPr>
      </p:pic>
      <p:cxnSp>
        <p:nvCxnSpPr>
          <p:cNvPr id="39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013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Hello script exercise (</a:t>
            </a:r>
            <a:r>
              <a:rPr lang="en-US" sz="4000" dirty="0" err="1"/>
              <a:t>cont</a:t>
            </a:r>
            <a:r>
              <a:rPr lang="en-US" sz="4000" dirty="0"/>
              <a:t>’)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9A6AEFB-0A59-C849-B5BA-2DA1DAF54B08}"/>
              </a:ext>
            </a:extLst>
          </p:cNvPr>
          <p:cNvSpPr txBox="1">
            <a:spLocks noChangeArrowheads="1"/>
          </p:cNvSpPr>
          <p:nvPr/>
        </p:nvSpPr>
        <p:spPr>
          <a:xfrm>
            <a:off x="626702" y="1279001"/>
            <a:ext cx="10832202" cy="449364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Medium" panose="0200050302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Roman" panose="0200050302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>
                <a:latin typeface="Avenir Roman" panose="0200050302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altLang="en-US" dirty="0"/>
              <a:t>The following script ask the user to enter his name and displays a personalized hello</a:t>
            </a:r>
          </a:p>
          <a:p>
            <a:pPr>
              <a:buNone/>
            </a:pPr>
            <a:r>
              <a:rPr lang="en-US" altLang="en-US" dirty="0"/>
              <a:t>	    </a:t>
            </a:r>
            <a:r>
              <a:rPr lang="en-GB" altLang="en-US" dirty="0">
                <a:solidFill>
                  <a:srgbClr val="FF6600"/>
                </a:solidFill>
                <a:latin typeface="Courier" pitchFamily="49" charset="0"/>
              </a:rPr>
              <a:t>#!/bin/</a:t>
            </a:r>
            <a:r>
              <a:rPr lang="en-GB" altLang="en-US" dirty="0" err="1">
                <a:solidFill>
                  <a:srgbClr val="FF6600"/>
                </a:solidFill>
                <a:latin typeface="Courier" pitchFamily="49" charset="0"/>
              </a:rPr>
              <a:t>sh</a:t>
            </a:r>
            <a:r>
              <a:rPr lang="en-GB" altLang="en-US" dirty="0">
                <a:solidFill>
                  <a:srgbClr val="FF6600"/>
                </a:solidFill>
                <a:latin typeface="Courier" pitchFamily="49" charset="0"/>
              </a:rPr>
              <a:t> </a:t>
            </a:r>
          </a:p>
          <a:p>
            <a:pPr>
              <a:buNone/>
            </a:pPr>
            <a:r>
              <a:rPr lang="en-GB" altLang="en-US" dirty="0">
                <a:solidFill>
                  <a:srgbClr val="FF6600"/>
                </a:solidFill>
                <a:latin typeface="Courier" pitchFamily="49" charset="0"/>
              </a:rPr>
              <a:t>   echo “Who am I talking to?” </a:t>
            </a:r>
          </a:p>
          <a:p>
            <a:pPr>
              <a:buNone/>
            </a:pPr>
            <a:r>
              <a:rPr lang="en-GB" altLang="en-US" dirty="0">
                <a:solidFill>
                  <a:srgbClr val="FF6600"/>
                </a:solidFill>
                <a:latin typeface="Courier" pitchFamily="49" charset="0"/>
              </a:rPr>
              <a:t>   read </a:t>
            </a:r>
            <a:r>
              <a:rPr lang="en-GB" altLang="en-US" dirty="0" err="1">
                <a:solidFill>
                  <a:srgbClr val="FF6600"/>
                </a:solidFill>
                <a:latin typeface="Courier" pitchFamily="49" charset="0"/>
              </a:rPr>
              <a:t>user_name</a:t>
            </a:r>
            <a:endParaRPr lang="en-GB" altLang="en-US" dirty="0">
              <a:solidFill>
                <a:srgbClr val="FF6600"/>
              </a:solidFill>
              <a:latin typeface="Courier" pitchFamily="49" charset="0"/>
            </a:endParaRPr>
          </a:p>
          <a:p>
            <a:pPr>
              <a:buNone/>
            </a:pPr>
            <a:r>
              <a:rPr lang="en-GB" altLang="en-US" dirty="0">
                <a:solidFill>
                  <a:srgbClr val="FF6600"/>
                </a:solidFill>
                <a:latin typeface="Courier" pitchFamily="49" charset="0"/>
              </a:rPr>
              <a:t>   echo “Hello $</a:t>
            </a:r>
            <a:r>
              <a:rPr lang="en-GB" altLang="en-US" dirty="0" err="1">
                <a:solidFill>
                  <a:srgbClr val="FF6600"/>
                </a:solidFill>
                <a:latin typeface="Courier" pitchFamily="49" charset="0"/>
              </a:rPr>
              <a:t>user_name</a:t>
            </a:r>
            <a:r>
              <a:rPr lang="en-GB" altLang="en-US" dirty="0">
                <a:solidFill>
                  <a:srgbClr val="FF6600"/>
                </a:solidFill>
                <a:latin typeface="Courier" pitchFamily="49" charset="0"/>
              </a:rPr>
              <a:t>”</a:t>
            </a:r>
            <a:r>
              <a:rPr lang="en-GB" altLang="en-US" dirty="0">
                <a:latin typeface="Courier" pitchFamily="49" charset="0"/>
              </a:rPr>
              <a:t> </a:t>
            </a:r>
          </a:p>
          <a:p>
            <a:pPr>
              <a:buNone/>
            </a:pPr>
            <a:endParaRPr lang="en-GB" altLang="en-US" dirty="0">
              <a:latin typeface="Courier" pitchFamily="49" charset="0"/>
            </a:endParaRPr>
          </a:p>
          <a:p>
            <a:r>
              <a:rPr lang="en-GB" altLang="en-US" dirty="0"/>
              <a:t>Try replacing “ with ‘ in the last line to see what happens</a:t>
            </a:r>
          </a:p>
          <a:p>
            <a:pPr>
              <a:buNone/>
            </a:pPr>
            <a:endParaRPr lang="en-GB" altLang="en-US" dirty="0">
              <a:latin typeface="Courier" pitchFamily="49" charset="0"/>
            </a:endParaRP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1762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Debugging your shell script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9A6AEFB-0A59-C849-B5BA-2DA1DAF54B08}"/>
              </a:ext>
            </a:extLst>
          </p:cNvPr>
          <p:cNvSpPr txBox="1">
            <a:spLocks noChangeArrowheads="1"/>
          </p:cNvSpPr>
          <p:nvPr/>
        </p:nvSpPr>
        <p:spPr>
          <a:xfrm>
            <a:off x="626702" y="1279001"/>
            <a:ext cx="10832202" cy="449364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Medium" panose="0200050302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Roman" panose="0200050302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>
                <a:latin typeface="Avenir Roman" panose="0200050302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80000"/>
              </a:lnSpc>
            </a:pPr>
            <a:r>
              <a:rPr lang="en-GB" altLang="en-US" dirty="0"/>
              <a:t>Generous use of the </a:t>
            </a:r>
            <a:r>
              <a:rPr lang="en-GB" altLang="en-US" dirty="0">
                <a:solidFill>
                  <a:srgbClr val="FF6600"/>
                </a:solidFill>
              </a:rPr>
              <a:t>echo</a:t>
            </a:r>
            <a:r>
              <a:rPr lang="en-GB" altLang="en-US" dirty="0"/>
              <a:t> command will help.</a:t>
            </a:r>
          </a:p>
          <a:p>
            <a:pPr>
              <a:lnSpc>
                <a:spcPct val="80000"/>
              </a:lnSpc>
              <a:buNone/>
            </a:pPr>
            <a:endParaRPr lang="en-GB" altLang="en-US" dirty="0"/>
          </a:p>
          <a:p>
            <a:pPr>
              <a:lnSpc>
                <a:spcPct val="80000"/>
              </a:lnSpc>
            </a:pPr>
            <a:r>
              <a:rPr lang="en-GB" altLang="en-US" dirty="0"/>
              <a:t>Run script with the </a:t>
            </a:r>
            <a:r>
              <a:rPr lang="en-GB" altLang="en-US" dirty="0">
                <a:solidFill>
                  <a:srgbClr val="FF6600"/>
                </a:solidFill>
              </a:rPr>
              <a:t>–x</a:t>
            </a:r>
            <a:r>
              <a:rPr lang="en-GB" altLang="en-US" dirty="0"/>
              <a:t> parameter. </a:t>
            </a:r>
          </a:p>
          <a:p>
            <a:pPr lvl="1">
              <a:lnSpc>
                <a:spcPct val="80000"/>
              </a:lnSpc>
              <a:buNone/>
            </a:pPr>
            <a:r>
              <a:rPr lang="en-GB" altLang="en-US" dirty="0"/>
              <a:t>E.g.  	</a:t>
            </a:r>
            <a:r>
              <a:rPr lang="en-GB" altLang="en-US" dirty="0" err="1">
                <a:solidFill>
                  <a:srgbClr val="FF9933"/>
                </a:solidFill>
              </a:rPr>
              <a:t>sh</a:t>
            </a:r>
            <a:r>
              <a:rPr lang="en-GB" altLang="en-US" dirty="0">
                <a:solidFill>
                  <a:srgbClr val="FF9933"/>
                </a:solidFill>
              </a:rPr>
              <a:t> –x ./</a:t>
            </a:r>
            <a:r>
              <a:rPr lang="en-GB" altLang="en-US" dirty="0" err="1">
                <a:solidFill>
                  <a:srgbClr val="FF9933"/>
                </a:solidFill>
              </a:rPr>
              <a:t>myscript</a:t>
            </a:r>
            <a:endParaRPr lang="en-GB" altLang="en-US" dirty="0">
              <a:solidFill>
                <a:srgbClr val="FF9933"/>
              </a:solidFill>
            </a:endParaRPr>
          </a:p>
          <a:p>
            <a:pPr lvl="1">
              <a:lnSpc>
                <a:spcPct val="80000"/>
              </a:lnSpc>
              <a:buNone/>
            </a:pPr>
            <a:r>
              <a:rPr lang="en-GB" altLang="en-US" dirty="0"/>
              <a:t>or       	</a:t>
            </a:r>
            <a:r>
              <a:rPr lang="en-GB" altLang="en-US" dirty="0">
                <a:solidFill>
                  <a:srgbClr val="FF6600"/>
                </a:solidFill>
              </a:rPr>
              <a:t>set –o </a:t>
            </a:r>
            <a:r>
              <a:rPr lang="en-GB" altLang="en-US" dirty="0" err="1">
                <a:solidFill>
                  <a:srgbClr val="FF6600"/>
                </a:solidFill>
              </a:rPr>
              <a:t>xtrace</a:t>
            </a:r>
            <a:r>
              <a:rPr lang="en-GB" altLang="en-US" dirty="0"/>
              <a:t>   before running the script.</a:t>
            </a:r>
          </a:p>
          <a:p>
            <a:pPr>
              <a:lnSpc>
                <a:spcPct val="80000"/>
              </a:lnSpc>
              <a:buNone/>
            </a:pPr>
            <a:endParaRPr lang="en-GB" altLang="en-US" dirty="0"/>
          </a:p>
          <a:p>
            <a:pPr>
              <a:lnSpc>
                <a:spcPct val="80000"/>
              </a:lnSpc>
            </a:pPr>
            <a:r>
              <a:rPr lang="en-GB" altLang="en-US" dirty="0"/>
              <a:t>These options can be added to the first line of the script where the shell is defined.</a:t>
            </a:r>
          </a:p>
          <a:p>
            <a:pPr lvl="1">
              <a:lnSpc>
                <a:spcPct val="80000"/>
              </a:lnSpc>
              <a:buNone/>
            </a:pPr>
            <a:r>
              <a:rPr lang="en-GB" altLang="en-US" dirty="0"/>
              <a:t>e.g.      </a:t>
            </a:r>
            <a:r>
              <a:rPr lang="en-GB" altLang="en-US" dirty="0">
                <a:solidFill>
                  <a:srgbClr val="FF9933"/>
                </a:solidFill>
              </a:rPr>
              <a:t>#!/bin/</a:t>
            </a:r>
            <a:r>
              <a:rPr lang="en-GB" altLang="en-US" dirty="0" err="1">
                <a:solidFill>
                  <a:srgbClr val="FF9933"/>
                </a:solidFill>
              </a:rPr>
              <a:t>sh</a:t>
            </a:r>
            <a:r>
              <a:rPr lang="en-GB" altLang="en-US" dirty="0">
                <a:solidFill>
                  <a:srgbClr val="FF9933"/>
                </a:solidFill>
              </a:rPr>
              <a:t> -xv</a:t>
            </a:r>
            <a:r>
              <a:rPr lang="en-GB" altLang="en-US" dirty="0"/>
              <a:t> </a:t>
            </a:r>
          </a:p>
          <a:p>
            <a:pPr>
              <a:buNone/>
            </a:pPr>
            <a:endParaRPr lang="en-GB" altLang="en-US" dirty="0">
              <a:latin typeface="Courier" pitchFamily="49" charset="0"/>
            </a:endParaRP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3664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Shell Programming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9A6AEFB-0A59-C849-B5BA-2DA1DAF54B08}"/>
              </a:ext>
            </a:extLst>
          </p:cNvPr>
          <p:cNvSpPr txBox="1">
            <a:spLocks noChangeArrowheads="1"/>
          </p:cNvSpPr>
          <p:nvPr/>
        </p:nvSpPr>
        <p:spPr>
          <a:xfrm>
            <a:off x="626702" y="1279001"/>
            <a:ext cx="10832202" cy="449364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Medium" panose="0200050302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Roman" panose="0200050302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>
                <a:latin typeface="Avenir Roman" panose="0200050302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95000"/>
              </a:lnSpc>
              <a:spcBef>
                <a:spcPct val="40000"/>
              </a:spcBef>
              <a:defRPr/>
            </a:pPr>
            <a:r>
              <a:rPr lang="en-US" altLang="zh-CN" dirty="0"/>
              <a:t>Programming features of the UNIX/LINUX shell:</a:t>
            </a:r>
          </a:p>
          <a:p>
            <a:pPr lvl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defRPr/>
            </a:pPr>
            <a:r>
              <a:rPr lang="en-US" altLang="zh-CN" u="sng" dirty="0">
                <a:latin typeface="Avenir Medium" panose="02000503020000020003" pitchFamily="2" charset="0"/>
              </a:rPr>
              <a:t>Shell variables</a:t>
            </a:r>
            <a:r>
              <a:rPr lang="en-US" altLang="zh-CN" dirty="0">
                <a:latin typeface="Avenir Medium" panose="02000503020000020003" pitchFamily="2" charset="0"/>
              </a:rPr>
              <a:t>:  Your scripts often need to keep values in memory for later use.  Shell variables are symbolic names that can access values stored in memory</a:t>
            </a:r>
          </a:p>
          <a:p>
            <a:pPr lvl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defRPr/>
            </a:pPr>
            <a:r>
              <a:rPr lang="en-US" altLang="zh-CN" u="sng" dirty="0">
                <a:latin typeface="Avenir Medium" panose="02000503020000020003" pitchFamily="2" charset="0"/>
              </a:rPr>
              <a:t>Operators</a:t>
            </a:r>
            <a:r>
              <a:rPr lang="en-US" altLang="zh-CN" dirty="0">
                <a:latin typeface="Avenir Medium" panose="02000503020000020003" pitchFamily="2" charset="0"/>
              </a:rPr>
              <a:t>:  Shell scripts support many operators, including those for performing mathematical operations</a:t>
            </a:r>
          </a:p>
          <a:p>
            <a:pPr lvl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defRPr/>
            </a:pPr>
            <a:r>
              <a:rPr lang="en-US" altLang="zh-CN" u="sng" dirty="0">
                <a:latin typeface="Avenir Medium" panose="02000503020000020003" pitchFamily="2" charset="0"/>
              </a:rPr>
              <a:t>Logic structures</a:t>
            </a:r>
            <a:r>
              <a:rPr lang="en-US" altLang="zh-CN" dirty="0">
                <a:latin typeface="Avenir Medium" panose="02000503020000020003" pitchFamily="2" charset="0"/>
              </a:rPr>
              <a:t>:  Shell scripts support </a:t>
            </a:r>
            <a:r>
              <a:rPr lang="en-US" altLang="zh-CN" dirty="0">
                <a:solidFill>
                  <a:srgbClr val="FF0000"/>
                </a:solidFill>
                <a:latin typeface="Avenir Medium" panose="02000503020000020003" pitchFamily="2" charset="0"/>
              </a:rPr>
              <a:t>sequential</a:t>
            </a:r>
            <a:r>
              <a:rPr lang="en-US" altLang="zh-CN" dirty="0">
                <a:latin typeface="Avenir Medium" panose="02000503020000020003" pitchFamily="2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venir Medium" panose="02000503020000020003" pitchFamily="2" charset="0"/>
              </a:rPr>
              <a:t>logic</a:t>
            </a:r>
            <a:r>
              <a:rPr lang="en-US" altLang="zh-CN" dirty="0">
                <a:latin typeface="Avenir Medium" panose="02000503020000020003" pitchFamily="2" charset="0"/>
              </a:rPr>
              <a:t> (for performing a series of commands), </a:t>
            </a:r>
            <a:r>
              <a:rPr lang="en-US" altLang="zh-CN" dirty="0">
                <a:solidFill>
                  <a:srgbClr val="FF0000"/>
                </a:solidFill>
                <a:latin typeface="Avenir Medium" panose="02000503020000020003" pitchFamily="2" charset="0"/>
              </a:rPr>
              <a:t>decision logic </a:t>
            </a:r>
            <a:r>
              <a:rPr lang="en-US" altLang="zh-CN" dirty="0">
                <a:latin typeface="Avenir Medium" panose="02000503020000020003" pitchFamily="2" charset="0"/>
              </a:rPr>
              <a:t>(for branching from one point in a script to another), </a:t>
            </a:r>
            <a:r>
              <a:rPr lang="en-US" altLang="zh-CN" dirty="0">
                <a:solidFill>
                  <a:srgbClr val="FF0000"/>
                </a:solidFill>
                <a:latin typeface="Avenir Medium" panose="02000503020000020003" pitchFamily="2" charset="0"/>
              </a:rPr>
              <a:t>looping logic </a:t>
            </a:r>
            <a:r>
              <a:rPr lang="en-US" altLang="zh-CN" dirty="0">
                <a:latin typeface="Avenir Medium" panose="02000503020000020003" pitchFamily="2" charset="0"/>
              </a:rPr>
              <a:t>(for repeating a command several times), and </a:t>
            </a:r>
            <a:r>
              <a:rPr lang="en-US" altLang="zh-CN" dirty="0">
                <a:solidFill>
                  <a:srgbClr val="FF0000"/>
                </a:solidFill>
                <a:latin typeface="Avenir Medium" panose="02000503020000020003" pitchFamily="2" charset="0"/>
              </a:rPr>
              <a:t>case logic </a:t>
            </a:r>
            <a:r>
              <a:rPr lang="en-US" altLang="zh-CN" dirty="0">
                <a:latin typeface="Avenir Medium" panose="02000503020000020003" pitchFamily="2" charset="0"/>
              </a:rPr>
              <a:t>(for choosing an action from several possible alternatives)</a:t>
            </a:r>
          </a:p>
          <a:p>
            <a:pPr>
              <a:buNone/>
            </a:pPr>
            <a:endParaRPr lang="en-GB" altLang="en-US" dirty="0">
              <a:latin typeface="Courier" pitchFamily="49" charset="0"/>
            </a:endParaRP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1333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Variables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9A6AEFB-0A59-C849-B5BA-2DA1DAF54B08}"/>
              </a:ext>
            </a:extLst>
          </p:cNvPr>
          <p:cNvSpPr txBox="1">
            <a:spLocks noChangeArrowheads="1"/>
          </p:cNvSpPr>
          <p:nvPr/>
        </p:nvSpPr>
        <p:spPr>
          <a:xfrm>
            <a:off x="626702" y="1279001"/>
            <a:ext cx="10832202" cy="449364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Medium" panose="0200050302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Roman" panose="0200050302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>
                <a:latin typeface="Avenir Roman" panose="0200050302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70000"/>
              </a:lnSpc>
            </a:pPr>
            <a:r>
              <a:rPr lang="en-US" altLang="zh-CN" sz="1800" b="1" dirty="0">
                <a:solidFill>
                  <a:srgbClr val="0066FF"/>
                </a:solidFill>
                <a:latin typeface="Avenir Book" panose="02000503020000020003" pitchFamily="2" charset="0"/>
                <a:ea typeface="宋体" panose="02010600030101010101" pitchFamily="2" charset="-122"/>
              </a:rPr>
              <a:t>Variables</a:t>
            </a:r>
            <a:r>
              <a:rPr lang="en-US" altLang="zh-CN" sz="1800" b="1" dirty="0">
                <a:latin typeface="Avenir Book" panose="02000503020000020003" pitchFamily="2" charset="0"/>
                <a:ea typeface="宋体" panose="02010600030101010101" pitchFamily="2" charset="-122"/>
              </a:rPr>
              <a:t> are symbolic names that represent values stored in memory</a:t>
            </a: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altLang="zh-CN" sz="1800" b="1" dirty="0">
                <a:latin typeface="Avenir Book" panose="02000503020000020003" pitchFamily="2" charset="0"/>
                <a:ea typeface="宋体" panose="02010600030101010101" pitchFamily="2" charset="-122"/>
              </a:rPr>
              <a:t>Three different types of variables</a:t>
            </a:r>
          </a:p>
          <a:p>
            <a:pPr lvl="1">
              <a:lnSpc>
                <a:spcPct val="105000"/>
              </a:lnSpc>
              <a:spcBef>
                <a:spcPct val="50000"/>
              </a:spcBef>
            </a:pPr>
            <a:r>
              <a:rPr lang="en-GB" altLang="en-US" sz="1800" dirty="0">
                <a:solidFill>
                  <a:srgbClr val="FF3300"/>
                </a:solidFill>
                <a:latin typeface="Avenir Book" panose="02000503020000020003" pitchFamily="2" charset="0"/>
              </a:rPr>
              <a:t>Global Variables</a:t>
            </a:r>
            <a:r>
              <a:rPr lang="en-US" altLang="zh-CN" sz="1800" b="1" dirty="0">
                <a:latin typeface="Avenir Book" panose="02000503020000020003" pitchFamily="2" charset="0"/>
                <a:ea typeface="宋体" panose="02010600030101010101" pitchFamily="2" charset="-122"/>
              </a:rPr>
              <a:t>: Environment and configuration variables, capitalized, such as </a:t>
            </a:r>
            <a:r>
              <a:rPr lang="en-US" altLang="zh-CN" sz="1800" b="1" dirty="0">
                <a:solidFill>
                  <a:srgbClr val="FF9933"/>
                </a:solidFill>
                <a:latin typeface="Avenir Book" panose="02000503020000020003" pitchFamily="2" charset="0"/>
                <a:ea typeface="宋体" panose="02010600030101010101" pitchFamily="2" charset="-122"/>
              </a:rPr>
              <a:t>HOME, PATH, SHELL, USERNAME, and PWD. </a:t>
            </a:r>
            <a:endParaRPr lang="en-GB" altLang="zh-CN" sz="1800" dirty="0">
              <a:latin typeface="Avenir Book" panose="02000503020000020003" pitchFamily="2" charset="0"/>
              <a:ea typeface="宋体" panose="02010600030101010101" pitchFamily="2" charset="-122"/>
            </a:endParaRPr>
          </a:p>
          <a:p>
            <a:pPr lvl="1">
              <a:lnSpc>
                <a:spcPct val="105000"/>
              </a:lnSpc>
              <a:spcBef>
                <a:spcPct val="50000"/>
              </a:spcBef>
              <a:buNone/>
            </a:pPr>
            <a:r>
              <a:rPr lang="en-GB" altLang="en-US" sz="1800" dirty="0">
                <a:latin typeface="Avenir Book" panose="02000503020000020003" pitchFamily="2" charset="0"/>
              </a:rPr>
              <a:t>	When you login, there will be a large number of global System variables that are already defined. These can be freely referenced and used in your shell scripts. </a:t>
            </a:r>
          </a:p>
          <a:p>
            <a:pPr lvl="1">
              <a:lnSpc>
                <a:spcPct val="105000"/>
              </a:lnSpc>
              <a:spcBef>
                <a:spcPct val="50000"/>
              </a:spcBef>
            </a:pPr>
            <a:r>
              <a:rPr lang="en-GB" altLang="en-US" sz="1800" dirty="0">
                <a:solidFill>
                  <a:srgbClr val="FF3300"/>
                </a:solidFill>
                <a:latin typeface="Avenir Book" panose="02000503020000020003" pitchFamily="2" charset="0"/>
              </a:rPr>
              <a:t>Local Variables</a:t>
            </a:r>
          </a:p>
          <a:p>
            <a:pPr lvl="1">
              <a:lnSpc>
                <a:spcPct val="105000"/>
              </a:lnSpc>
              <a:spcBef>
                <a:spcPct val="50000"/>
              </a:spcBef>
              <a:buNone/>
            </a:pPr>
            <a:r>
              <a:rPr lang="en-GB" altLang="en-US" sz="1800" dirty="0">
                <a:latin typeface="Avenir Book" panose="02000503020000020003" pitchFamily="2" charset="0"/>
              </a:rPr>
              <a:t>	Within a shell script, you can create as many new variables as needed. Any variable created in this manner remains in existence only within that shell.</a:t>
            </a:r>
          </a:p>
          <a:p>
            <a:pPr lvl="1">
              <a:lnSpc>
                <a:spcPct val="105000"/>
              </a:lnSpc>
              <a:spcBef>
                <a:spcPct val="50000"/>
              </a:spcBef>
            </a:pPr>
            <a:r>
              <a:rPr lang="en-US" altLang="zh-CN" sz="1800" dirty="0">
                <a:solidFill>
                  <a:srgbClr val="FF3300"/>
                </a:solidFill>
                <a:latin typeface="Avenir Book" panose="02000503020000020003" pitchFamily="2" charset="0"/>
                <a:ea typeface="宋体" panose="02010600030101010101" pitchFamily="2" charset="-122"/>
              </a:rPr>
              <a:t>Special Variables</a:t>
            </a:r>
          </a:p>
          <a:p>
            <a:pPr lvl="1">
              <a:lnSpc>
                <a:spcPct val="105000"/>
              </a:lnSpc>
              <a:spcBef>
                <a:spcPct val="50000"/>
              </a:spcBef>
              <a:buNone/>
            </a:pPr>
            <a:r>
              <a:rPr lang="en-US" altLang="zh-CN" sz="1800" dirty="0">
                <a:solidFill>
                  <a:srgbClr val="FF3300"/>
                </a:solidFill>
                <a:latin typeface="Avenir Book" panose="02000503020000020003" pitchFamily="2" charset="0"/>
                <a:ea typeface="宋体" panose="02010600030101010101" pitchFamily="2" charset="-122"/>
              </a:rPr>
              <a:t>	</a:t>
            </a:r>
            <a:r>
              <a:rPr lang="en-US" altLang="zh-CN" sz="1800" dirty="0">
                <a:solidFill>
                  <a:srgbClr val="336699"/>
                </a:solidFill>
                <a:latin typeface="Avenir Book" panose="02000503020000020003" pitchFamily="2" charset="0"/>
                <a:ea typeface="宋体" panose="02010600030101010101" pitchFamily="2" charset="-122"/>
              </a:rPr>
              <a:t>Reversed for OS, shell programming, etc. such as positional parameters $0, $1 …</a:t>
            </a:r>
          </a:p>
          <a:p>
            <a:pPr>
              <a:buNone/>
            </a:pPr>
            <a:endParaRPr lang="en-GB" altLang="en-US" dirty="0">
              <a:latin typeface="Courier" pitchFamily="49" charset="0"/>
            </a:endParaRP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3668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few global (environment) variables</a:t>
            </a:r>
            <a:endParaRPr lang="en-US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5CBE97-6AE5-604C-ABAE-6E52D68E0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758265"/>
              </p:ext>
            </p:extLst>
          </p:nvPr>
        </p:nvGraphicFramePr>
        <p:xfrm>
          <a:off x="1806921" y="1173775"/>
          <a:ext cx="7999413" cy="4832352"/>
        </p:xfrm>
        <a:graphic>
          <a:graphicData uri="http://schemas.openxmlformats.org/drawingml/2006/table">
            <a:tbl>
              <a:tblPr/>
              <a:tblGrid>
                <a:gridCol w="1824038">
                  <a:extLst>
                    <a:ext uri="{9D8B030D-6E8A-4147-A177-3AD203B41FA5}">
                      <a16:colId xmlns:a16="http://schemas.microsoft.com/office/drawing/2014/main" val="48032610"/>
                    </a:ext>
                  </a:extLst>
                </a:gridCol>
                <a:gridCol w="6175375">
                  <a:extLst>
                    <a:ext uri="{9D8B030D-6E8A-4147-A177-3AD203B41FA5}">
                      <a16:colId xmlns:a16="http://schemas.microsoft.com/office/drawing/2014/main" val="2407336745"/>
                    </a:ext>
                  </a:extLst>
                </a:gridCol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SHELL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Current shell 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200559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DISPLAY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Used by X-Windows system  to identify the display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879064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HOME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Fully qualified name of your login directory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847941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PATH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Search path for commands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204055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MANPATH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Search path for &lt;man&gt; pages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158947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PS1 &amp; PS2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Primary and Secondary prompt strings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80405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USER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Your login name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123787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TERM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terminal type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131282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PWD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Current working directory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234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6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“Shell”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0351AD-2F5F-8949-9C33-A0EB441285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1252330"/>
            <a:ext cx="10355263" cy="471825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The “Shell” is simply </a:t>
            </a:r>
            <a:r>
              <a:rPr lang="en-US" altLang="en-US" sz="2400" i="1" dirty="0"/>
              <a:t>another program </a:t>
            </a:r>
            <a:r>
              <a:rPr lang="en-US" altLang="en-US" sz="2400" dirty="0"/>
              <a:t>on top of the kernel which provides a basic human-OS interface. </a:t>
            </a:r>
            <a:endParaRPr lang="en-US" altLang="ko-KR" sz="2400" dirty="0">
              <a:ea typeface="Gulim" pitchFamily="34" charset="-127"/>
            </a:endParaRPr>
          </a:p>
          <a:p>
            <a:pPr lvl="1">
              <a:lnSpc>
                <a:spcPct val="80000"/>
              </a:lnSpc>
            </a:pPr>
            <a:r>
              <a:rPr lang="en-GB" altLang="en-US" sz="2000" dirty="0"/>
              <a:t>It is a command interpreter</a:t>
            </a:r>
          </a:p>
          <a:p>
            <a:pPr lvl="2">
              <a:lnSpc>
                <a:spcPct val="80000"/>
              </a:lnSpc>
            </a:pPr>
            <a:r>
              <a:rPr lang="en-GB" altLang="en-US" sz="1800" dirty="0"/>
              <a:t>Built on top of the kernel</a:t>
            </a:r>
          </a:p>
          <a:p>
            <a:pPr lvl="2">
              <a:lnSpc>
                <a:spcPct val="80000"/>
              </a:lnSpc>
            </a:pPr>
            <a:r>
              <a:rPr lang="en-GB" altLang="en-US" sz="1800" dirty="0"/>
              <a:t>Enables users to run services provided by the UNIX OS</a:t>
            </a:r>
          </a:p>
          <a:p>
            <a:pPr lvl="1">
              <a:lnSpc>
                <a:spcPct val="80000"/>
              </a:lnSpc>
            </a:pPr>
            <a:r>
              <a:rPr lang="en-GB" altLang="en-US" sz="2000" dirty="0"/>
              <a:t>In its simplest form, a series of commands in a file is a shell program that saves having to retype commands to perform common tasks.</a:t>
            </a:r>
          </a:p>
          <a:p>
            <a:pPr>
              <a:lnSpc>
                <a:spcPct val="80000"/>
              </a:lnSpc>
            </a:pPr>
            <a:endParaRPr lang="en-GB" altLang="en-US" sz="2400" dirty="0"/>
          </a:p>
          <a:p>
            <a:pPr>
              <a:lnSpc>
                <a:spcPct val="80000"/>
              </a:lnSpc>
            </a:pPr>
            <a:r>
              <a:rPr lang="en-GB" altLang="en-US" sz="2400" dirty="0"/>
              <a:t>How to know what shell you use</a:t>
            </a:r>
          </a:p>
          <a:p>
            <a:pPr lvl="1">
              <a:lnSpc>
                <a:spcPct val="80000"/>
              </a:lnSpc>
              <a:buNone/>
            </a:pPr>
            <a:r>
              <a:rPr lang="en-GB" altLang="en-US" sz="2000" dirty="0"/>
              <a:t> 	</a:t>
            </a:r>
            <a:r>
              <a:rPr lang="en-GB" altLang="en-US" sz="2000" dirty="0">
                <a:latin typeface="Courier" pitchFamily="49" charset="0"/>
              </a:rPr>
              <a:t>echo $SHELL</a:t>
            </a:r>
          </a:p>
          <a:p>
            <a:endParaRPr lang="en-US" altLang="en-US" sz="2400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4DAA2DEE-0965-F946-9392-FDEF6359BAEA}"/>
              </a:ext>
            </a:extLst>
          </p:cNvPr>
          <p:cNvGrpSpPr>
            <a:grpSpLocks/>
          </p:cNvGrpSpPr>
          <p:nvPr/>
        </p:nvGrpSpPr>
        <p:grpSpPr bwMode="auto">
          <a:xfrm>
            <a:off x="7567516" y="3611459"/>
            <a:ext cx="3109913" cy="2060575"/>
            <a:chOff x="2208" y="1728"/>
            <a:chExt cx="3024" cy="225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DD973C8E-2D54-684D-9598-DBE956359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824"/>
              <a:ext cx="2016" cy="19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CBFB6243-1A18-7A4A-AFF4-F660D4CFA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208"/>
              <a:ext cx="1296" cy="12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latinLnBrk="1" hangingPunct="1"/>
              <a:endParaRPr kumimoji="1" lang="en-US" altLang="en-US" sz="24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BB7BA852-1C9A-9142-8120-42BD44409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688"/>
              <a:ext cx="527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</a:pPr>
              <a:r>
                <a:rPr kumimoji="1" lang="en-US" altLang="ko-KR" sz="1400" b="1">
                  <a:solidFill>
                    <a:schemeClr val="bg1"/>
                  </a:solidFill>
                  <a:latin typeface="Gulim" pitchFamily="34" charset="-127"/>
                  <a:ea typeface="Gulim" pitchFamily="34" charset="-127"/>
                </a:rPr>
                <a:t>OS</a:t>
              </a:r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6BB8ACD5-CD7E-3F40-AFA8-78181074A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688"/>
              <a:ext cx="528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</a:pPr>
              <a:r>
                <a:rPr kumimoji="1" lang="en-US" altLang="ko-KR" sz="1400">
                  <a:latin typeface="Gulim" pitchFamily="34" charset="-127"/>
                  <a:ea typeface="Gulim" pitchFamily="34" charset="-127"/>
                </a:rPr>
                <a:t>user</a:t>
              </a: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196F51B2-8274-6449-B2DC-52F5D8D242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5" y="3649"/>
              <a:ext cx="528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</a:pPr>
              <a:r>
                <a:rPr kumimoji="1" lang="en-US" altLang="ko-KR" sz="1400">
                  <a:latin typeface="Gulim" pitchFamily="34" charset="-127"/>
                  <a:ea typeface="Gulim" pitchFamily="34" charset="-127"/>
                </a:rPr>
                <a:t>user</a:t>
              </a:r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8A2E47B7-9022-4C41-8C73-5021749C76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728"/>
              <a:ext cx="528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</a:pPr>
              <a:r>
                <a:rPr kumimoji="1" lang="en-US" altLang="ko-KR" sz="1400">
                  <a:latin typeface="Gulim" pitchFamily="34" charset="-127"/>
                  <a:ea typeface="Gulim" pitchFamily="34" charset="-127"/>
                </a:rPr>
                <a:t>user</a:t>
              </a: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776CC48C-203E-7141-AD1E-FF9B88B6F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" y="1876"/>
              <a:ext cx="573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</a:pPr>
              <a:r>
                <a:rPr kumimoji="1" lang="en-US" altLang="ko-KR" sz="1400">
                  <a:latin typeface="Gulim" pitchFamily="34" charset="-127"/>
                  <a:ea typeface="Gulim" pitchFamily="34" charset="-127"/>
                </a:rPr>
                <a:t>Shell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1711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Referencing Variables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5F5CA86-EA77-AC4E-9577-1A9AA28293D4}"/>
              </a:ext>
            </a:extLst>
          </p:cNvPr>
          <p:cNvSpPr txBox="1">
            <a:spLocks noChangeArrowheads="1"/>
          </p:cNvSpPr>
          <p:nvPr/>
        </p:nvSpPr>
        <p:spPr>
          <a:xfrm>
            <a:off x="2231665" y="1488613"/>
            <a:ext cx="6347714" cy="3880773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b="1">
                <a:latin typeface="Avenir Book" panose="02000503020000020003" pitchFamily="2" charset="0"/>
                <a:ea typeface="宋体" panose="02010600030101010101" pitchFamily="2" charset="-122"/>
              </a:rPr>
              <a:t>Variable contents are accessed using ‘</a:t>
            </a:r>
            <a:r>
              <a:rPr lang="en-US" altLang="zh-CN" b="1">
                <a:solidFill>
                  <a:srgbClr val="CC0000"/>
                </a:solidFill>
                <a:latin typeface="Avenir Book" panose="02000503020000020003" pitchFamily="2" charset="0"/>
                <a:ea typeface="宋体" panose="02010600030101010101" pitchFamily="2" charset="-122"/>
              </a:rPr>
              <a:t>$</a:t>
            </a:r>
            <a:r>
              <a:rPr lang="en-US" altLang="zh-CN" b="1">
                <a:latin typeface="Avenir Book" panose="02000503020000020003" pitchFamily="2" charset="0"/>
                <a:ea typeface="宋体" panose="02010600030101010101" pitchFamily="2" charset="-122"/>
              </a:rPr>
              <a:t>’:</a:t>
            </a:r>
          </a:p>
          <a:p>
            <a:pPr marL="914400" lvl="1" indent="-457200">
              <a:lnSpc>
                <a:spcPct val="80000"/>
              </a:lnSpc>
              <a:buFontTx/>
              <a:buNone/>
            </a:pPr>
            <a:r>
              <a:rPr lang="en-US" altLang="zh-CN" b="1">
                <a:latin typeface="Avenir Book" panose="02000503020000020003" pitchFamily="2" charset="0"/>
                <a:ea typeface="宋体" panose="02010600030101010101" pitchFamily="2" charset="-122"/>
              </a:rPr>
              <a:t>e.g. $ </a:t>
            </a:r>
            <a:r>
              <a:rPr lang="en-US" altLang="zh-CN" b="1">
                <a:solidFill>
                  <a:srgbClr val="CC0000"/>
                </a:solidFill>
                <a:latin typeface="Avenir Book" panose="02000503020000020003" pitchFamily="2" charset="0"/>
                <a:ea typeface="宋体" panose="02010600030101010101" pitchFamily="2" charset="-122"/>
              </a:rPr>
              <a:t>echo $HOME</a:t>
            </a:r>
          </a:p>
          <a:p>
            <a:pPr marL="533400" indent="-53340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400" b="1">
                <a:latin typeface="Avenir Book" panose="02000503020000020003" pitchFamily="2" charset="0"/>
                <a:ea typeface="宋体" panose="02010600030101010101" pitchFamily="2" charset="-122"/>
              </a:rPr>
              <a:t>		   </a:t>
            </a:r>
            <a:r>
              <a:rPr lang="en-US" altLang="zh-CN" b="1">
                <a:latin typeface="Avenir Book" panose="02000503020000020003" pitchFamily="2" charset="0"/>
                <a:ea typeface="宋体" panose="02010600030101010101" pitchFamily="2" charset="-122"/>
              </a:rPr>
              <a:t>$ </a:t>
            </a:r>
            <a:r>
              <a:rPr lang="en-US" altLang="zh-CN" b="1">
                <a:solidFill>
                  <a:srgbClr val="CC0000"/>
                </a:solidFill>
                <a:latin typeface="Avenir Book" panose="02000503020000020003" pitchFamily="2" charset="0"/>
                <a:ea typeface="宋体" panose="02010600030101010101" pitchFamily="2" charset="-122"/>
              </a:rPr>
              <a:t>echo $SHELL</a:t>
            </a:r>
            <a:endParaRPr lang="en-US" altLang="zh-CN" b="1">
              <a:latin typeface="Avenir Book" panose="02000503020000020003" pitchFamily="2" charset="0"/>
              <a:ea typeface="宋体" panose="02010600030101010101" pitchFamily="2" charset="-122"/>
            </a:endParaRPr>
          </a:p>
          <a:p>
            <a:pPr marL="533400" indent="-53340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400" b="1">
                <a:latin typeface="Avenir Book" panose="02000503020000020003" pitchFamily="2" charset="0"/>
                <a:ea typeface="宋体" panose="02010600030101010101" pitchFamily="2" charset="-122"/>
              </a:rPr>
              <a:t>To see a list of your </a:t>
            </a:r>
            <a:r>
              <a:rPr lang="en-US" altLang="zh-CN" sz="2400" b="1">
                <a:solidFill>
                  <a:srgbClr val="0066FF"/>
                </a:solidFill>
                <a:latin typeface="Avenir Book" panose="02000503020000020003" pitchFamily="2" charset="0"/>
                <a:ea typeface="宋体" panose="02010600030101010101" pitchFamily="2" charset="-122"/>
              </a:rPr>
              <a:t>environment variables</a:t>
            </a:r>
            <a:r>
              <a:rPr lang="en-US" altLang="zh-CN" sz="2400" b="1">
                <a:latin typeface="Avenir Book" panose="02000503020000020003" pitchFamily="2" charset="0"/>
                <a:ea typeface="宋体" panose="02010600030101010101" pitchFamily="2" charset="-122"/>
              </a:rPr>
              <a:t>:</a:t>
            </a:r>
          </a:p>
          <a:p>
            <a:pPr marL="533400" indent="-53340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400" b="1">
                <a:latin typeface="Avenir Book" panose="02000503020000020003" pitchFamily="2" charset="0"/>
                <a:ea typeface="宋体" panose="02010600030101010101" pitchFamily="2" charset="-122"/>
              </a:rPr>
              <a:t>   $ </a:t>
            </a:r>
            <a:r>
              <a:rPr lang="en-US" altLang="zh-CN" sz="2400" b="1">
                <a:solidFill>
                  <a:srgbClr val="CC0000"/>
                </a:solidFill>
                <a:latin typeface="Avenir Book" panose="02000503020000020003" pitchFamily="2" charset="0"/>
                <a:ea typeface="宋体" panose="02010600030101010101" pitchFamily="2" charset="-122"/>
              </a:rPr>
              <a:t>printenv</a:t>
            </a:r>
          </a:p>
          <a:p>
            <a:pPr marL="533400" indent="-53340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400" b="1">
                <a:latin typeface="Avenir Book" panose="02000503020000020003" pitchFamily="2" charset="0"/>
                <a:ea typeface="宋体" panose="02010600030101010101" pitchFamily="2" charset="-122"/>
              </a:rPr>
              <a:t>or:</a:t>
            </a:r>
          </a:p>
          <a:p>
            <a:pPr marL="914400" lvl="1" indent="-457200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zh-CN" b="1">
                <a:latin typeface="Avenir Book" panose="02000503020000020003" pitchFamily="2" charset="0"/>
                <a:ea typeface="宋体" panose="02010600030101010101" pitchFamily="2" charset="-122"/>
              </a:rPr>
              <a:t>$</a:t>
            </a:r>
            <a:r>
              <a:rPr lang="en-US" altLang="zh-CN" b="1">
                <a:solidFill>
                  <a:srgbClr val="CC0000"/>
                </a:solidFill>
                <a:latin typeface="Avenir Book" panose="02000503020000020003" pitchFamily="2" charset="0"/>
                <a:ea typeface="宋体" panose="02010600030101010101" pitchFamily="2" charset="-122"/>
              </a:rPr>
              <a:t> printenv | more</a:t>
            </a:r>
          </a:p>
        </p:txBody>
      </p:sp>
    </p:spTree>
    <p:extLst>
      <p:ext uri="{BB962C8B-B14F-4D97-AF65-F5344CB8AC3E}">
        <p14:creationId xmlns:p14="http://schemas.microsoft.com/office/powerpoint/2010/main" val="1266231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Defining Local Variables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0263C2-A48A-F249-934E-699BA08E2AEE}"/>
              </a:ext>
            </a:extLst>
          </p:cNvPr>
          <p:cNvSpPr txBox="1">
            <a:spLocks noChangeArrowheads="1"/>
          </p:cNvSpPr>
          <p:nvPr/>
        </p:nvSpPr>
        <p:spPr>
          <a:xfrm>
            <a:off x="326003" y="1153505"/>
            <a:ext cx="11394220" cy="49609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Medium" panose="0200050302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Roman" panose="0200050302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>
                <a:latin typeface="Avenir Roman" panose="0200050302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altLang="en-US" dirty="0"/>
              <a:t>As in any other programming language, variables can be defined and used in shell scripts.</a:t>
            </a:r>
          </a:p>
          <a:p>
            <a:r>
              <a:rPr lang="en-GB" altLang="en-US" dirty="0"/>
              <a:t>Unlike other programming languages, variables in Shell Scripts are not typed.</a:t>
            </a:r>
          </a:p>
          <a:p>
            <a:r>
              <a:rPr lang="en-GB" altLang="en-US" dirty="0"/>
              <a:t>Examples :</a:t>
            </a:r>
          </a:p>
          <a:p>
            <a:pPr lvl="1"/>
            <a:r>
              <a:rPr lang="en-GB" altLang="en-US" sz="1600" dirty="0"/>
              <a:t>a=1234   			# a is NOT an integer, a string instead</a:t>
            </a:r>
          </a:p>
          <a:p>
            <a:pPr lvl="1"/>
            <a:r>
              <a:rPr lang="en-GB" altLang="en-US" sz="1600" dirty="0"/>
              <a:t>b=$a+1 			# will not perform arithmetic but be the string ‘1234+1’</a:t>
            </a:r>
          </a:p>
          <a:p>
            <a:pPr lvl="1"/>
            <a:r>
              <a:rPr lang="en-GB" altLang="en-US" sz="1600" dirty="0"/>
              <a:t>b=`expr $a + 1 `   		# will perform arithmetic so b is 1235 now.</a:t>
            </a:r>
          </a:p>
          <a:p>
            <a:pPr lvl="1"/>
            <a:r>
              <a:rPr lang="en-GB" altLang="en-US" sz="1600" dirty="0"/>
              <a:t>Note : +,-,/,*,**, % operators are available. </a:t>
            </a:r>
          </a:p>
          <a:p>
            <a:pPr lvl="1"/>
            <a:r>
              <a:rPr lang="en-GB" altLang="en-US" sz="1600" dirty="0"/>
              <a:t>b=</a:t>
            </a:r>
            <a:r>
              <a:rPr lang="en-GB" altLang="en-US" sz="1600" dirty="0" err="1"/>
              <a:t>abcde</a:t>
            </a:r>
            <a:r>
              <a:rPr lang="en-GB" altLang="en-US" sz="1600" dirty="0"/>
              <a:t>  			# b is string</a:t>
            </a:r>
          </a:p>
          <a:p>
            <a:pPr lvl="1"/>
            <a:r>
              <a:rPr lang="en-GB" altLang="en-US" sz="1600" dirty="0"/>
              <a:t>b=‘</a:t>
            </a:r>
            <a:r>
              <a:rPr lang="en-GB" altLang="en-US" sz="1600" dirty="0" err="1"/>
              <a:t>abcde</a:t>
            </a:r>
            <a:r>
              <a:rPr lang="en-GB" altLang="en-US" sz="1600" dirty="0"/>
              <a:t>’ 			# same as above but much safer.</a:t>
            </a:r>
          </a:p>
          <a:p>
            <a:pPr lvl="1"/>
            <a:r>
              <a:rPr lang="en-GB" altLang="en-US" sz="1600" dirty="0"/>
              <a:t>b=</a:t>
            </a:r>
            <a:r>
              <a:rPr lang="en-GB" altLang="en-US" sz="1600" dirty="0" err="1"/>
              <a:t>abc</a:t>
            </a:r>
            <a:r>
              <a:rPr lang="en-GB" altLang="en-US" sz="1600" dirty="0"/>
              <a:t>  def 			# will not work unless ‘quoted’</a:t>
            </a:r>
          </a:p>
          <a:p>
            <a:pPr lvl="1"/>
            <a:r>
              <a:rPr lang="en-GB" altLang="en-US" sz="1600" dirty="0"/>
              <a:t>b=‘</a:t>
            </a:r>
            <a:r>
              <a:rPr lang="en-GB" altLang="en-US" sz="1600" dirty="0" err="1"/>
              <a:t>abc</a:t>
            </a:r>
            <a:r>
              <a:rPr lang="en-GB" altLang="en-US" sz="1600" dirty="0"/>
              <a:t> def’  		# i.e. this will work. </a:t>
            </a:r>
          </a:p>
          <a:p>
            <a:pPr lvl="1"/>
            <a:r>
              <a:rPr lang="en-GB" altLang="en-US" sz="1600" dirty="0"/>
              <a:t>IMPORTANT NOTE: DO NOT LEAVE SPACES AROUND THE =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3544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8540" y="324099"/>
            <a:ext cx="11179534" cy="1143000"/>
          </a:xfrm>
        </p:spPr>
        <p:txBody>
          <a:bodyPr/>
          <a:lstStyle/>
          <a:p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Referencing variables --curly bracket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75126" y="1260364"/>
            <a:ext cx="10441748" cy="4764087"/>
          </a:xfrm>
        </p:spPr>
        <p:txBody>
          <a:bodyPr/>
          <a:lstStyle/>
          <a:p>
            <a:pPr>
              <a:buClr>
                <a:srgbClr val="F7BF32"/>
              </a:buClr>
            </a:pPr>
            <a:r>
              <a:rPr lang="en-GB" altLang="en-US" sz="2400" dirty="0">
                <a:latin typeface="Avenir Medium" panose="02000503020000020003" pitchFamily="2" charset="0"/>
              </a:rPr>
              <a:t>Having defined a variable, its contents can be referenced by the $ symbol. E.g. ${variable} or simply $variable. When ambiguity exists $variable will not work. Use ${ } the rigorous form to be on the safe side.</a:t>
            </a:r>
          </a:p>
          <a:p>
            <a:pPr>
              <a:buClr>
                <a:srgbClr val="F7BF32"/>
              </a:buClr>
            </a:pPr>
            <a:r>
              <a:rPr lang="en-GB" altLang="en-US" sz="2400" dirty="0">
                <a:latin typeface="Avenir Medium" panose="02000503020000020003" pitchFamily="2" charset="0"/>
              </a:rPr>
              <a:t>Example:</a:t>
            </a:r>
          </a:p>
          <a:p>
            <a:pPr marL="0" indent="0">
              <a:buClr>
                <a:srgbClr val="F7BF32"/>
              </a:buClr>
              <a:buNone/>
            </a:pPr>
            <a:r>
              <a:rPr lang="en-GB" altLang="en-US" sz="2400" dirty="0">
                <a:latin typeface="Avenir Medium" panose="02000503020000020003" pitchFamily="2" charset="0"/>
              </a:rPr>
              <a:t>	a=‘</a:t>
            </a:r>
            <a:r>
              <a:rPr lang="en-GB" altLang="en-US" sz="2400" dirty="0" err="1">
                <a:latin typeface="Avenir Medium" panose="02000503020000020003" pitchFamily="2" charset="0"/>
              </a:rPr>
              <a:t>abc</a:t>
            </a:r>
            <a:r>
              <a:rPr lang="en-GB" altLang="en-US" sz="2400" dirty="0">
                <a:latin typeface="Avenir Medium" panose="02000503020000020003" pitchFamily="2" charset="0"/>
              </a:rPr>
              <a:t>’</a:t>
            </a:r>
          </a:p>
          <a:p>
            <a:pPr marL="0" indent="0">
              <a:buClr>
                <a:srgbClr val="F7BF32"/>
              </a:buClr>
              <a:buNone/>
            </a:pPr>
            <a:r>
              <a:rPr lang="en-GB" altLang="en-US" sz="2400" dirty="0">
                <a:latin typeface="Avenir Medium" panose="02000503020000020003" pitchFamily="2" charset="0"/>
              </a:rPr>
              <a:t>	b=${a}def 	# this would not have worked without the{ } as </a:t>
            </a:r>
          </a:p>
          <a:p>
            <a:pPr marL="0" indent="0">
              <a:buClr>
                <a:srgbClr val="F7BF32"/>
              </a:buClr>
              <a:buNone/>
            </a:pPr>
            <a:r>
              <a:rPr lang="en-GB" altLang="en-US" sz="2400" dirty="0">
                <a:latin typeface="Avenir Medium" panose="02000503020000020003" pitchFamily="2" charset="0"/>
              </a:rPr>
              <a:t>			 #it would try to access a variable named </a:t>
            </a:r>
            <a:r>
              <a:rPr lang="en-GB" altLang="en-US" sz="2400" dirty="0" err="1">
                <a:latin typeface="Avenir Medium" panose="02000503020000020003" pitchFamily="2" charset="0"/>
              </a:rPr>
              <a:t>adef</a:t>
            </a:r>
            <a:endParaRPr lang="en-US" altLang="en-US" sz="2400" dirty="0"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203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5090" y="382587"/>
            <a:ext cx="8305800" cy="1143000"/>
          </a:xfrm>
        </p:spPr>
        <p:txBody>
          <a:bodyPr/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Variable List/Array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36374" y="1249087"/>
            <a:ext cx="9589936" cy="4495800"/>
          </a:xfrm>
        </p:spPr>
        <p:txBody>
          <a:bodyPr/>
          <a:lstStyle/>
          <a:p>
            <a:pPr>
              <a:buClr>
                <a:srgbClr val="F7BF32"/>
              </a:buClr>
            </a:pPr>
            <a:r>
              <a:rPr lang="en-US" altLang="zh-CN" sz="1800" dirty="0">
                <a:latin typeface="Avenir Medium" panose="02000503020000020003" pitchFamily="2" charset="0"/>
              </a:rPr>
              <a:t>To create lists (array) – round bracket</a:t>
            </a:r>
          </a:p>
          <a:p>
            <a:pPr lvl="1">
              <a:buClr>
                <a:srgbClr val="F7BF32"/>
              </a:buClr>
            </a:pPr>
            <a:r>
              <a:rPr lang="en-US" altLang="zh-CN" sz="1400" dirty="0">
                <a:latin typeface="Avenir Medium" panose="02000503020000020003" pitchFamily="2" charset="0"/>
              </a:rPr>
              <a:t>$ set Y = (UNL 123 CS251)</a:t>
            </a:r>
            <a:endParaRPr lang="en-US" altLang="zh-CN" sz="1800" dirty="0">
              <a:latin typeface="Avenir Medium" panose="02000503020000020003" pitchFamily="2" charset="0"/>
            </a:endParaRPr>
          </a:p>
          <a:p>
            <a:pPr>
              <a:buClr>
                <a:srgbClr val="F7BF32"/>
              </a:buClr>
            </a:pPr>
            <a:r>
              <a:rPr lang="en-US" altLang="zh-CN" sz="1800" dirty="0">
                <a:latin typeface="Avenir Medium" panose="02000503020000020003" pitchFamily="2" charset="0"/>
              </a:rPr>
              <a:t>To set a list element – square bracket</a:t>
            </a:r>
          </a:p>
          <a:p>
            <a:pPr lvl="1">
              <a:buClr>
                <a:srgbClr val="F7BF32"/>
              </a:buClr>
            </a:pPr>
            <a:r>
              <a:rPr lang="en-US" altLang="zh-CN" sz="1400" dirty="0">
                <a:latin typeface="Avenir Medium" panose="02000503020000020003" pitchFamily="2" charset="0"/>
              </a:rPr>
              <a:t>$ set Y[2] = HUSKER</a:t>
            </a:r>
          </a:p>
          <a:p>
            <a:pPr>
              <a:buClr>
                <a:srgbClr val="F7BF32"/>
              </a:buClr>
            </a:pPr>
            <a:r>
              <a:rPr lang="en-US" altLang="zh-CN" sz="2200" dirty="0">
                <a:latin typeface="Avenir Medium" panose="02000503020000020003" pitchFamily="2" charset="0"/>
              </a:rPr>
              <a:t>To view a list element:</a:t>
            </a:r>
          </a:p>
          <a:p>
            <a:pPr lvl="1">
              <a:buClr>
                <a:srgbClr val="F7BF32"/>
              </a:buClr>
            </a:pPr>
            <a:r>
              <a:rPr lang="en-US" altLang="zh-CN" sz="1400" dirty="0">
                <a:latin typeface="Avenir Medium" panose="02000503020000020003" pitchFamily="2" charset="0"/>
              </a:rPr>
              <a:t>$ echo $Y[2]</a:t>
            </a:r>
          </a:p>
          <a:p>
            <a:pPr marL="457200" lvl="1" indent="0">
              <a:buClr>
                <a:srgbClr val="F7BF32"/>
              </a:buClr>
              <a:buNone/>
            </a:pPr>
            <a:endParaRPr lang="en-US" altLang="zh-CN" sz="1400" dirty="0">
              <a:latin typeface="Avenir Medium" panose="02000503020000020003" pitchFamily="2" charset="0"/>
            </a:endParaRPr>
          </a:p>
          <a:p>
            <a:pPr marL="457200" lvl="1" indent="0">
              <a:buClr>
                <a:srgbClr val="F7BF32"/>
              </a:buClr>
              <a:buNone/>
            </a:pPr>
            <a:r>
              <a:rPr lang="en-US" altLang="zh-CN" sz="1800" dirty="0">
                <a:latin typeface="Avenir Medium" panose="02000503020000020003" pitchFamily="2" charset="0"/>
              </a:rPr>
              <a:t>Example:</a:t>
            </a:r>
          </a:p>
          <a:p>
            <a:pPr marL="0" indent="0">
              <a:buClr>
                <a:srgbClr val="F7BF32"/>
              </a:buClr>
              <a:buNone/>
            </a:pPr>
            <a:r>
              <a:rPr lang="es-ES" altLang="zh-CN" sz="1800" dirty="0">
                <a:latin typeface="Avenir Medium" panose="02000503020000020003" pitchFamily="2" charset="0"/>
              </a:rPr>
              <a:t>	#!/</a:t>
            </a:r>
            <a:r>
              <a:rPr lang="es-ES" altLang="zh-CN" sz="1800" dirty="0" err="1">
                <a:latin typeface="Avenir Medium" panose="02000503020000020003" pitchFamily="2" charset="0"/>
              </a:rPr>
              <a:t>bin</a:t>
            </a:r>
            <a:r>
              <a:rPr lang="es-ES" altLang="zh-CN" sz="1800" dirty="0">
                <a:latin typeface="Avenir Medium" panose="02000503020000020003" pitchFamily="2" charset="0"/>
              </a:rPr>
              <a:t>/</a:t>
            </a:r>
            <a:r>
              <a:rPr lang="es-ES" altLang="zh-CN" sz="1800" dirty="0" err="1">
                <a:latin typeface="Avenir Medium" panose="02000503020000020003" pitchFamily="2" charset="0"/>
              </a:rPr>
              <a:t>bash</a:t>
            </a:r>
            <a:endParaRPr lang="es-ES" altLang="zh-CN" sz="1800" dirty="0">
              <a:latin typeface="Avenir Medium" panose="02000503020000020003" pitchFamily="2" charset="0"/>
            </a:endParaRPr>
          </a:p>
          <a:p>
            <a:pPr marL="0" indent="0">
              <a:buClr>
                <a:srgbClr val="F7BF32"/>
              </a:buClr>
              <a:buNone/>
            </a:pPr>
            <a:r>
              <a:rPr lang="es-ES" altLang="zh-CN" sz="1800" dirty="0">
                <a:latin typeface="Avenir Medium" panose="02000503020000020003" pitchFamily="2" charset="0"/>
              </a:rPr>
              <a:t>	a=(1 2 3)</a:t>
            </a:r>
          </a:p>
          <a:p>
            <a:pPr marL="0" indent="0">
              <a:buClr>
                <a:srgbClr val="F7BF32"/>
              </a:buClr>
              <a:buNone/>
            </a:pPr>
            <a:r>
              <a:rPr lang="es-ES" altLang="zh-CN" sz="1800" dirty="0">
                <a:latin typeface="Avenir Medium" panose="02000503020000020003" pitchFamily="2" charset="0"/>
              </a:rPr>
              <a:t>	echo ${a[*]}</a:t>
            </a:r>
          </a:p>
          <a:p>
            <a:pPr marL="0" indent="0">
              <a:buClr>
                <a:srgbClr val="F7BF32"/>
              </a:buClr>
              <a:buNone/>
            </a:pPr>
            <a:r>
              <a:rPr lang="es-ES" altLang="zh-CN" sz="1800" dirty="0">
                <a:latin typeface="Avenir Medium" panose="02000503020000020003" pitchFamily="2" charset="0"/>
              </a:rPr>
              <a:t>	echo ${a[0]}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40A059-5AD9-3542-A007-B20AE691F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251" y="827220"/>
            <a:ext cx="2195591" cy="21955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A1B80E-A79E-264A-B09E-3C02AB7ED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798" y="3634549"/>
            <a:ext cx="5217051" cy="13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7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9582" y="286247"/>
            <a:ext cx="6551612" cy="1143000"/>
          </a:xfrm>
        </p:spPr>
        <p:txBody>
          <a:bodyPr/>
          <a:lstStyle/>
          <a:p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Positional Parameters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1113" y="1135959"/>
            <a:ext cx="10298664" cy="4865688"/>
          </a:xfrm>
        </p:spPr>
        <p:txBody>
          <a:bodyPr/>
          <a:lstStyle/>
          <a:p>
            <a:pPr>
              <a:buClr>
                <a:srgbClr val="F7BF32"/>
              </a:buClr>
            </a:pPr>
            <a:r>
              <a:rPr lang="en-GB" altLang="en-US" sz="1800" dirty="0">
                <a:latin typeface="Avenir Medium" panose="02000503020000020003" pitchFamily="2" charset="0"/>
              </a:rPr>
              <a:t>When a shell script is invoked with a set of command line parameters each of these parameters are copied into special variables that can be accessed.</a:t>
            </a:r>
          </a:p>
          <a:p>
            <a:pPr lvl="1">
              <a:buClr>
                <a:srgbClr val="F7BF32"/>
              </a:buClr>
            </a:pPr>
            <a:r>
              <a:rPr lang="en-GB" altLang="en-US" sz="1400" dirty="0">
                <a:latin typeface="Avenir Medium" panose="02000503020000020003" pitchFamily="2" charset="0"/>
              </a:rPr>
              <a:t>$0 This variable that contains the name of the script</a:t>
            </a:r>
          </a:p>
          <a:p>
            <a:pPr lvl="1">
              <a:buClr>
                <a:srgbClr val="F7BF32"/>
              </a:buClr>
            </a:pPr>
            <a:r>
              <a:rPr lang="en-GB" altLang="en-US" sz="1400" dirty="0">
                <a:latin typeface="Avenir Medium" panose="02000503020000020003" pitchFamily="2" charset="0"/>
              </a:rPr>
              <a:t>$1, $2, ….. $n 1st, 2nd 3rd command line parameter</a:t>
            </a:r>
          </a:p>
          <a:p>
            <a:pPr lvl="1">
              <a:buClr>
                <a:srgbClr val="F7BF32"/>
              </a:buClr>
            </a:pPr>
            <a:r>
              <a:rPr lang="en-GB" altLang="en-US" sz="1400" dirty="0">
                <a:latin typeface="Avenir Medium" panose="02000503020000020003" pitchFamily="2" charset="0"/>
              </a:rPr>
              <a:t>$#  Number of command line parameters</a:t>
            </a:r>
          </a:p>
          <a:p>
            <a:pPr lvl="1">
              <a:buClr>
                <a:srgbClr val="F7BF32"/>
              </a:buClr>
            </a:pPr>
            <a:r>
              <a:rPr lang="en-GB" altLang="en-US" sz="1400" dirty="0">
                <a:latin typeface="Avenir Medium" panose="02000503020000020003" pitchFamily="2" charset="0"/>
              </a:rPr>
              <a:t>$$  process ID of the shell</a:t>
            </a:r>
          </a:p>
          <a:p>
            <a:pPr lvl="1">
              <a:buClr>
                <a:srgbClr val="F7BF32"/>
              </a:buClr>
            </a:pPr>
            <a:r>
              <a:rPr lang="en-GB" altLang="en-US" sz="1400" dirty="0">
                <a:latin typeface="Avenir Medium" panose="02000503020000020003" pitchFamily="2" charset="0"/>
              </a:rPr>
              <a:t>$@ same as $* but as a list one at a time (see for loops later )</a:t>
            </a:r>
          </a:p>
          <a:p>
            <a:pPr lvl="1">
              <a:buClr>
                <a:srgbClr val="F7BF32"/>
              </a:buClr>
            </a:pPr>
            <a:r>
              <a:rPr lang="en-GB" altLang="en-US" sz="1400" dirty="0">
                <a:latin typeface="Avenir Medium" panose="02000503020000020003" pitchFamily="2" charset="0"/>
              </a:rPr>
              <a:t> $?  Return code ‘exit code’ of the last command</a:t>
            </a:r>
          </a:p>
          <a:p>
            <a:pPr>
              <a:buClr>
                <a:srgbClr val="F7BF32"/>
              </a:buClr>
            </a:pPr>
            <a:r>
              <a:rPr lang="en-GB" altLang="en-US" sz="1800" dirty="0">
                <a:latin typeface="Avenir Medium" panose="02000503020000020003" pitchFamily="2" charset="0"/>
              </a:rPr>
              <a:t>Shift command: This shell command shifts the positional parameters by one towards the beginning and drops $1 from the list. After a shift $2 becomes $1 , and so on … It is a useful command for processing the input parameters one at a time.</a:t>
            </a:r>
          </a:p>
          <a:p>
            <a:pPr marL="0" indent="0">
              <a:buClr>
                <a:srgbClr val="F7BF32"/>
              </a:buClr>
              <a:buNone/>
            </a:pPr>
            <a:r>
              <a:rPr lang="en-GB" altLang="en-US" sz="1800" dirty="0">
                <a:latin typeface="Avenir Medium" panose="02000503020000020003" pitchFamily="2" charset="0"/>
              </a:rPr>
              <a:t>Example: </a:t>
            </a:r>
          </a:p>
          <a:p>
            <a:pPr>
              <a:buClr>
                <a:srgbClr val="F7BF32"/>
              </a:buClr>
            </a:pPr>
            <a:r>
              <a:rPr lang="en-GB" altLang="en-US" sz="1800" dirty="0">
                <a:latin typeface="Avenir Medium" panose="02000503020000020003" pitchFamily="2" charset="0"/>
              </a:rPr>
              <a:t>Invoke :  </a:t>
            </a:r>
            <a:r>
              <a:rPr lang="en-GB" altLang="en-US" sz="1800" dirty="0">
                <a:solidFill>
                  <a:srgbClr val="FF0000"/>
                </a:solidFill>
                <a:latin typeface="Avenir Medium" panose="02000503020000020003" pitchFamily="2" charset="0"/>
              </a:rPr>
              <a:t>./</a:t>
            </a:r>
            <a:r>
              <a:rPr lang="en-GB" altLang="en-US" sz="1800" dirty="0" err="1">
                <a:solidFill>
                  <a:srgbClr val="FF0000"/>
                </a:solidFill>
                <a:latin typeface="Avenir Medium" panose="02000503020000020003" pitchFamily="2" charset="0"/>
              </a:rPr>
              <a:t>myscript</a:t>
            </a:r>
            <a:r>
              <a:rPr lang="en-GB" altLang="en-US" sz="1800" dirty="0">
                <a:solidFill>
                  <a:srgbClr val="FF0000"/>
                </a:solidFill>
                <a:latin typeface="Avenir Medium" panose="02000503020000020003" pitchFamily="2" charset="0"/>
              </a:rPr>
              <a:t>  one two buckle my shoe</a:t>
            </a:r>
          </a:p>
          <a:p>
            <a:pPr>
              <a:buClr>
                <a:srgbClr val="F7BF32"/>
              </a:buClr>
            </a:pPr>
            <a:r>
              <a:rPr lang="en-GB" altLang="en-US" sz="1800" dirty="0">
                <a:latin typeface="Avenir Medium" panose="02000503020000020003" pitchFamily="2" charset="0"/>
              </a:rPr>
              <a:t> During the execution of </a:t>
            </a:r>
            <a:r>
              <a:rPr lang="en-GB" altLang="en-US" sz="1800" dirty="0" err="1">
                <a:latin typeface="Avenir Medium" panose="02000503020000020003" pitchFamily="2" charset="0"/>
              </a:rPr>
              <a:t>myscript</a:t>
            </a:r>
            <a:r>
              <a:rPr lang="en-GB" altLang="en-US" sz="1800" dirty="0">
                <a:latin typeface="Avenir Medium" panose="02000503020000020003" pitchFamily="2" charset="0"/>
              </a:rPr>
              <a:t> variables $1 $2 $3 $4 and $5 will contain the values one, two, buckle, my, shoe   respectively.</a:t>
            </a:r>
            <a:endParaRPr lang="en-US" altLang="en-US" sz="1800" dirty="0"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31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5400" b="1">
                <a:solidFill>
                  <a:srgbClr val="FFFFFF"/>
                </a:solidFill>
              </a:rPr>
              <a:t>Variables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E48A2F7-5310-0A4D-83F9-EDBC0BC33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3177595"/>
            <a:ext cx="5455917" cy="2496082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870F280-E4EB-DD4C-ABD5-4A321E15D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3566330"/>
            <a:ext cx="5455917" cy="171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09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9582" y="286247"/>
            <a:ext cx="6551612" cy="1143000"/>
          </a:xfrm>
        </p:spPr>
        <p:txBody>
          <a:bodyPr/>
          <a:lstStyle/>
          <a:p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Shell Programming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1113" y="1135959"/>
            <a:ext cx="10298664" cy="4865688"/>
          </a:xfrm>
        </p:spPr>
        <p:txBody>
          <a:bodyPr/>
          <a:lstStyle/>
          <a:p>
            <a:pPr>
              <a:buClr>
                <a:srgbClr val="F7BF32"/>
              </a:buClr>
            </a:pPr>
            <a:r>
              <a:rPr lang="en-US" altLang="zh-CN" sz="2400" dirty="0">
                <a:latin typeface="Avenir Medium" panose="02000503020000020003" pitchFamily="2" charset="0"/>
              </a:rPr>
              <a:t>Programming features of the UNIX shell:</a:t>
            </a:r>
          </a:p>
          <a:p>
            <a:pPr lvl="1">
              <a:buClr>
                <a:srgbClr val="F7BF32"/>
              </a:buClr>
            </a:pPr>
            <a:r>
              <a:rPr lang="en-US" altLang="zh-CN" dirty="0"/>
              <a:t>Shell variables</a:t>
            </a:r>
          </a:p>
          <a:p>
            <a:pPr lvl="1">
              <a:buClr>
                <a:srgbClr val="F7BF32"/>
              </a:buClr>
            </a:pPr>
            <a:r>
              <a:rPr lang="en-US" altLang="zh-CN" dirty="0"/>
              <a:t>Operators</a:t>
            </a:r>
          </a:p>
          <a:p>
            <a:pPr lvl="1">
              <a:buClr>
                <a:srgbClr val="F7BF32"/>
              </a:buClr>
            </a:pPr>
            <a:r>
              <a:rPr lang="en-US" altLang="zh-CN" dirty="0"/>
              <a:t>Logic structures</a:t>
            </a:r>
          </a:p>
        </p:txBody>
      </p:sp>
    </p:spTree>
    <p:extLst>
      <p:ext uri="{BB962C8B-B14F-4D97-AF65-F5344CB8AC3E}">
        <p14:creationId xmlns:p14="http://schemas.microsoft.com/office/powerpoint/2010/main" val="1190290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9582" y="286247"/>
            <a:ext cx="6551612" cy="1143000"/>
          </a:xfrm>
        </p:spPr>
        <p:txBody>
          <a:bodyPr/>
          <a:lstStyle/>
          <a:p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Shell Operators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1113" y="1135959"/>
            <a:ext cx="10298664" cy="4865688"/>
          </a:xfrm>
        </p:spPr>
        <p:txBody>
          <a:bodyPr/>
          <a:lstStyle/>
          <a:p>
            <a:pPr>
              <a:buClr>
                <a:srgbClr val="F7BF32"/>
              </a:buClr>
            </a:pPr>
            <a:r>
              <a:rPr lang="en-US" altLang="zh-CN" sz="2400" dirty="0">
                <a:latin typeface="Avenir Medium" panose="02000503020000020003" pitchFamily="2" charset="0"/>
              </a:rPr>
              <a:t>The Bash/Bourne/</a:t>
            </a:r>
            <a:r>
              <a:rPr lang="en-US" altLang="zh-CN" sz="2400" dirty="0" err="1">
                <a:latin typeface="Avenir Medium" panose="02000503020000020003" pitchFamily="2" charset="0"/>
              </a:rPr>
              <a:t>ksh</a:t>
            </a:r>
            <a:r>
              <a:rPr lang="en-US" altLang="zh-CN" sz="2400" dirty="0">
                <a:latin typeface="Avenir Medium" panose="02000503020000020003" pitchFamily="2" charset="0"/>
              </a:rPr>
              <a:t> shell operators are divided into three groups:</a:t>
            </a:r>
          </a:p>
          <a:p>
            <a:pPr lvl="1">
              <a:buClr>
                <a:srgbClr val="F7BF32"/>
              </a:buClr>
            </a:pPr>
            <a:r>
              <a:rPr lang="en-US" altLang="zh-CN" sz="2000" dirty="0">
                <a:latin typeface="Avenir Medium" panose="02000503020000020003" pitchFamily="2" charset="0"/>
              </a:rPr>
              <a:t>defining and evaluating operators, </a:t>
            </a:r>
          </a:p>
          <a:p>
            <a:pPr lvl="1">
              <a:buClr>
                <a:srgbClr val="F7BF32"/>
              </a:buClr>
            </a:pPr>
            <a:r>
              <a:rPr lang="en-US" altLang="zh-CN" sz="2000" dirty="0">
                <a:latin typeface="Avenir Medium" panose="02000503020000020003" pitchFamily="2" charset="0"/>
              </a:rPr>
              <a:t>arithmetic operators, and </a:t>
            </a:r>
          </a:p>
          <a:p>
            <a:pPr lvl="1">
              <a:buClr>
                <a:srgbClr val="F7BF32"/>
              </a:buClr>
            </a:pPr>
            <a:r>
              <a:rPr lang="en-US" altLang="zh-CN" sz="2000" dirty="0">
                <a:latin typeface="Avenir Medium" panose="02000503020000020003" pitchFamily="2" charset="0"/>
              </a:rPr>
              <a:t>redirecting and piping operators</a:t>
            </a:r>
          </a:p>
        </p:txBody>
      </p:sp>
    </p:spTree>
    <p:extLst>
      <p:ext uri="{BB962C8B-B14F-4D97-AF65-F5344CB8AC3E}">
        <p14:creationId xmlns:p14="http://schemas.microsoft.com/office/powerpoint/2010/main" val="1655846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9582" y="286247"/>
            <a:ext cx="6551612" cy="1143000"/>
          </a:xfrm>
        </p:spPr>
        <p:txBody>
          <a:bodyPr/>
          <a:lstStyle/>
          <a:p>
            <a:r>
              <a:rPr lang="en-GB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Shell Operators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1113" y="1135959"/>
            <a:ext cx="10298664" cy="4865688"/>
          </a:xfrm>
        </p:spPr>
        <p:txBody>
          <a:bodyPr/>
          <a:lstStyle/>
          <a:p>
            <a:pPr>
              <a:buClr>
                <a:srgbClr val="F7BF32"/>
              </a:buClr>
            </a:pPr>
            <a:r>
              <a:rPr lang="en-US" altLang="zh-CN" sz="2400" dirty="0">
                <a:latin typeface="Avenir Medium" panose="02000503020000020003" pitchFamily="2" charset="0"/>
              </a:rPr>
              <a:t>A shell variable take on the generalized form </a:t>
            </a:r>
            <a:r>
              <a:rPr lang="en-US" altLang="zh-CN" sz="2400" dirty="0">
                <a:solidFill>
                  <a:srgbClr val="FF0000"/>
                </a:solidFill>
                <a:latin typeface="Avenir Medium" panose="02000503020000020003" pitchFamily="2" charset="0"/>
              </a:rPr>
              <a:t>variable=value </a:t>
            </a:r>
            <a:r>
              <a:rPr lang="en-US" altLang="zh-CN" sz="2400" dirty="0">
                <a:latin typeface="Avenir Medium" panose="02000503020000020003" pitchFamily="2" charset="0"/>
              </a:rPr>
              <a:t>(except in the C shell).</a:t>
            </a:r>
          </a:p>
          <a:p>
            <a:pPr marL="0" indent="0">
              <a:buClr>
                <a:srgbClr val="F7BF32"/>
              </a:buClr>
              <a:buNone/>
            </a:pPr>
            <a:r>
              <a:rPr lang="en-US" altLang="zh-CN" sz="2400" dirty="0">
                <a:latin typeface="Avenir Medium" panose="02000503020000020003" pitchFamily="2" charset="0"/>
              </a:rPr>
              <a:t>	</a:t>
            </a:r>
            <a:r>
              <a:rPr lang="en-US" altLang="zh-CN" sz="2400" dirty="0">
                <a:solidFill>
                  <a:srgbClr val="FF0000"/>
                </a:solidFill>
                <a:latin typeface="Avenir Medium" panose="02000503020000020003" pitchFamily="2" charset="0"/>
              </a:rPr>
              <a:t>$ set x=37; echo $x</a:t>
            </a:r>
          </a:p>
          <a:p>
            <a:pPr marL="0" indent="0">
              <a:buClr>
                <a:srgbClr val="F7BF32"/>
              </a:buClr>
              <a:buNone/>
            </a:pPr>
            <a:r>
              <a:rPr lang="en-US" altLang="zh-CN" sz="2400" dirty="0">
                <a:latin typeface="Avenir Medium" panose="02000503020000020003" pitchFamily="2" charset="0"/>
              </a:rPr>
              <a:t>	37</a:t>
            </a:r>
          </a:p>
          <a:p>
            <a:pPr marL="0" indent="0">
              <a:buClr>
                <a:srgbClr val="F7BF32"/>
              </a:buClr>
              <a:buNone/>
            </a:pPr>
            <a:r>
              <a:rPr lang="en-US" altLang="zh-CN" sz="2400" dirty="0">
                <a:latin typeface="Avenir Medium" panose="02000503020000020003" pitchFamily="2" charset="0"/>
              </a:rPr>
              <a:t>	</a:t>
            </a:r>
            <a:r>
              <a:rPr lang="en-US" altLang="zh-CN" sz="2400" dirty="0">
                <a:solidFill>
                  <a:srgbClr val="FF0000"/>
                </a:solidFill>
                <a:latin typeface="Avenir Medium" panose="02000503020000020003" pitchFamily="2" charset="0"/>
              </a:rPr>
              <a:t>$ unset x; echo $x</a:t>
            </a:r>
          </a:p>
          <a:p>
            <a:pPr marL="0" indent="0">
              <a:buClr>
                <a:srgbClr val="F7BF32"/>
              </a:buClr>
              <a:buNone/>
            </a:pPr>
            <a:r>
              <a:rPr lang="en-US" altLang="zh-CN" sz="2400" dirty="0">
                <a:latin typeface="Avenir Medium" panose="02000503020000020003" pitchFamily="2" charset="0"/>
              </a:rPr>
              <a:t>	x: Undefined variable.</a:t>
            </a:r>
          </a:p>
          <a:p>
            <a:pPr>
              <a:buClr>
                <a:srgbClr val="F7BF32"/>
              </a:buClr>
            </a:pPr>
            <a:r>
              <a:rPr lang="en-US" altLang="zh-CN" sz="2400" dirty="0">
                <a:latin typeface="Avenir Medium" panose="02000503020000020003" pitchFamily="2" charset="0"/>
              </a:rPr>
              <a:t>You can set a pathname or a command to a variable or substitute to set the variable.</a:t>
            </a:r>
          </a:p>
          <a:p>
            <a:pPr marL="0" indent="0">
              <a:buClr>
                <a:srgbClr val="F7BF32"/>
              </a:buClr>
              <a:buNone/>
            </a:pPr>
            <a:r>
              <a:rPr lang="en-US" altLang="zh-CN" sz="2400" dirty="0">
                <a:latin typeface="Avenir Medium" panose="02000503020000020003" pitchFamily="2" charset="0"/>
              </a:rPr>
              <a:t>	</a:t>
            </a:r>
            <a:r>
              <a:rPr lang="en-US" altLang="zh-CN" sz="2400" dirty="0">
                <a:solidFill>
                  <a:srgbClr val="FF0000"/>
                </a:solidFill>
                <a:latin typeface="Avenir Medium" panose="02000503020000020003" pitchFamily="2" charset="0"/>
              </a:rPr>
              <a:t>$ set </a:t>
            </a:r>
            <a:r>
              <a:rPr lang="en-US" altLang="zh-CN" sz="2400" dirty="0" err="1">
                <a:solidFill>
                  <a:srgbClr val="FF0000"/>
                </a:solidFill>
                <a:latin typeface="Avenir Medium" panose="02000503020000020003" pitchFamily="2" charset="0"/>
              </a:rPr>
              <a:t>mydir</a:t>
            </a:r>
            <a:r>
              <a:rPr lang="en-US" altLang="zh-CN" sz="2400" dirty="0">
                <a:solidFill>
                  <a:srgbClr val="FF0000"/>
                </a:solidFill>
                <a:latin typeface="Avenir Medium" panose="02000503020000020003" pitchFamily="2" charset="0"/>
              </a:rPr>
              <a:t>=`</a:t>
            </a:r>
            <a:r>
              <a:rPr lang="en-US" altLang="zh-CN" sz="2400" dirty="0" err="1">
                <a:solidFill>
                  <a:srgbClr val="FF0000"/>
                </a:solidFill>
                <a:latin typeface="Avenir Medium" panose="02000503020000020003" pitchFamily="2" charset="0"/>
              </a:rPr>
              <a:t>pwd</a:t>
            </a:r>
            <a:r>
              <a:rPr lang="en-US" altLang="zh-CN" sz="2400" dirty="0">
                <a:solidFill>
                  <a:srgbClr val="FF0000"/>
                </a:solidFill>
                <a:latin typeface="Avenir Medium" panose="02000503020000020003" pitchFamily="2" charset="0"/>
              </a:rPr>
              <a:t>`; echo $</a:t>
            </a:r>
            <a:r>
              <a:rPr lang="en-US" altLang="zh-CN" sz="2400" dirty="0" err="1">
                <a:solidFill>
                  <a:srgbClr val="FF0000"/>
                </a:solidFill>
                <a:latin typeface="Avenir Medium" panose="02000503020000020003" pitchFamily="2" charset="0"/>
              </a:rPr>
              <a:t>mydir</a:t>
            </a:r>
            <a:endParaRPr lang="en-US" altLang="zh-CN" sz="2400" dirty="0">
              <a:solidFill>
                <a:srgbClr val="FF0000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25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9582" y="286247"/>
            <a:ext cx="6551612" cy="1143000"/>
          </a:xfrm>
        </p:spPr>
        <p:txBody>
          <a:bodyPr/>
          <a:lstStyle/>
          <a:p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Pipes &amp; Redirecting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41113" y="1135959"/>
            <a:ext cx="10298664" cy="4865688"/>
          </a:xfrm>
        </p:spPr>
        <p:txBody>
          <a:bodyPr/>
          <a:lstStyle/>
          <a:p>
            <a:pPr>
              <a:buClr>
                <a:srgbClr val="F7BF32"/>
              </a:buClr>
            </a:pPr>
            <a:r>
              <a:rPr lang="en-US" altLang="en-US" sz="2400" dirty="0">
                <a:latin typeface="Avenir Medium" panose="02000503020000020003" pitchFamily="2" charset="0"/>
              </a:rPr>
              <a:t>Piping: An important early development in Unix , a way to pass the output of one tool to the input of another.</a:t>
            </a:r>
          </a:p>
          <a:p>
            <a:pPr marL="0" indent="0">
              <a:buClr>
                <a:srgbClr val="F7BF32"/>
              </a:buClr>
              <a:buNone/>
            </a:pPr>
            <a:r>
              <a:rPr lang="en-US" altLang="en-US" sz="2400" dirty="0">
                <a:latin typeface="Avenir Medium" panose="02000503020000020003" pitchFamily="2" charset="0"/>
              </a:rPr>
              <a:t>				</a:t>
            </a:r>
            <a:r>
              <a:rPr lang="en-US" altLang="en-US" sz="2400" dirty="0">
                <a:solidFill>
                  <a:srgbClr val="FF0000"/>
                </a:solidFill>
                <a:latin typeface="Avenir Medium" panose="02000503020000020003" pitchFamily="2" charset="0"/>
              </a:rPr>
              <a:t>$ who | </a:t>
            </a:r>
            <a:r>
              <a:rPr lang="en-US" altLang="en-US" sz="2400" dirty="0" err="1">
                <a:solidFill>
                  <a:srgbClr val="FF0000"/>
                </a:solidFill>
                <a:latin typeface="Avenir Medium" panose="02000503020000020003" pitchFamily="2" charset="0"/>
              </a:rPr>
              <a:t>wc</a:t>
            </a:r>
            <a:r>
              <a:rPr lang="en-US" altLang="en-US" sz="2400" dirty="0">
                <a:solidFill>
                  <a:srgbClr val="FF0000"/>
                </a:solidFill>
                <a:latin typeface="Avenir Medium" panose="02000503020000020003" pitchFamily="2" charset="0"/>
              </a:rPr>
              <a:t> −l</a:t>
            </a:r>
          </a:p>
          <a:p>
            <a:pPr>
              <a:buClr>
                <a:srgbClr val="F7BF32"/>
              </a:buClr>
            </a:pPr>
            <a:r>
              <a:rPr lang="en-US" altLang="en-US" sz="2400" dirty="0">
                <a:latin typeface="Avenir Medium" panose="02000503020000020003" pitchFamily="2" charset="0"/>
              </a:rPr>
              <a:t>By combining these two tools, giving the </a:t>
            </a:r>
            <a:r>
              <a:rPr lang="en-US" altLang="en-US" sz="2400" dirty="0" err="1">
                <a:latin typeface="Avenir Medium" panose="02000503020000020003" pitchFamily="2" charset="0"/>
              </a:rPr>
              <a:t>wc</a:t>
            </a:r>
            <a:r>
              <a:rPr lang="en-US" altLang="en-US" sz="2400" dirty="0">
                <a:latin typeface="Avenir Medium" panose="02000503020000020003" pitchFamily="2" charset="0"/>
              </a:rPr>
              <a:t> command the output of who, you can build a new command to list the number of users currently on the system</a:t>
            </a:r>
          </a:p>
          <a:p>
            <a:pPr>
              <a:buClr>
                <a:srgbClr val="F7BF32"/>
              </a:buClr>
            </a:pPr>
            <a:r>
              <a:rPr lang="en-US" altLang="en-US" sz="2400" dirty="0">
                <a:latin typeface="Avenir Medium" panose="02000503020000020003" pitchFamily="2" charset="0"/>
              </a:rPr>
              <a:t>Redirecting via angle brackets: Redirecting input and output follows a similar principle to that of piping except that redirects work with files, not commands.</a:t>
            </a:r>
          </a:p>
          <a:p>
            <a:pPr marL="0" indent="0">
              <a:buClr>
                <a:srgbClr val="F7BF32"/>
              </a:buClr>
              <a:buNone/>
            </a:pPr>
            <a:r>
              <a:rPr lang="en-US" altLang="en-US" sz="2400" dirty="0">
                <a:latin typeface="Avenir Medium" panose="02000503020000020003" pitchFamily="2" charset="0"/>
              </a:rPr>
              <a:t>		 </a:t>
            </a:r>
            <a:r>
              <a:rPr lang="en-US" altLang="en-US" sz="2400" dirty="0">
                <a:solidFill>
                  <a:srgbClr val="FF0000"/>
                </a:solidFill>
                <a:latin typeface="Avenir Medium" panose="02000503020000020003" pitchFamily="2" charset="0"/>
              </a:rPr>
              <a:t>tr '[a-z]' '[A-Z]' &lt; $</a:t>
            </a:r>
            <a:r>
              <a:rPr lang="en-US" altLang="en-US" sz="2400" dirty="0" err="1">
                <a:solidFill>
                  <a:srgbClr val="FF0000"/>
                </a:solidFill>
                <a:latin typeface="Avenir Medium" panose="02000503020000020003" pitchFamily="2" charset="0"/>
              </a:rPr>
              <a:t>in_file</a:t>
            </a:r>
            <a:r>
              <a:rPr lang="en-US" altLang="en-US" sz="2400" dirty="0">
                <a:solidFill>
                  <a:srgbClr val="FF0000"/>
                </a:solidFill>
                <a:latin typeface="Avenir Medium" panose="02000503020000020003" pitchFamily="2" charset="0"/>
              </a:rPr>
              <a:t> &gt; $</a:t>
            </a:r>
            <a:r>
              <a:rPr lang="en-US" altLang="en-US" sz="2400" dirty="0" err="1">
                <a:solidFill>
                  <a:srgbClr val="FF0000"/>
                </a:solidFill>
                <a:latin typeface="Avenir Medium" panose="02000503020000020003" pitchFamily="2" charset="0"/>
              </a:rPr>
              <a:t>out_file</a:t>
            </a:r>
            <a:r>
              <a:rPr lang="en-US" altLang="en-US" sz="2400" dirty="0">
                <a:solidFill>
                  <a:srgbClr val="FF0000"/>
                </a:solidFill>
                <a:latin typeface="Avenir Medium" panose="02000503020000020003" pitchFamily="2" charset="0"/>
              </a:rPr>
              <a:t> </a:t>
            </a:r>
          </a:p>
          <a:p>
            <a:pPr>
              <a:buClr>
                <a:srgbClr val="F7BF32"/>
              </a:buClr>
            </a:pPr>
            <a:r>
              <a:rPr lang="en-US" altLang="en-US" sz="2400" dirty="0">
                <a:latin typeface="Avenir Medium" panose="02000503020000020003" pitchFamily="2" charset="0"/>
              </a:rPr>
              <a:t>The command must come first, the </a:t>
            </a:r>
            <a:r>
              <a:rPr lang="en-US" altLang="en-US" sz="2400" dirty="0" err="1">
                <a:latin typeface="Avenir Medium" panose="02000503020000020003" pitchFamily="2" charset="0"/>
              </a:rPr>
              <a:t>in_file</a:t>
            </a:r>
            <a:r>
              <a:rPr lang="en-US" altLang="en-US" sz="2400" dirty="0">
                <a:latin typeface="Avenir Medium" panose="02000503020000020003" pitchFamily="2" charset="0"/>
              </a:rPr>
              <a:t> is directed in by the </a:t>
            </a:r>
            <a:r>
              <a:rPr lang="en-US" altLang="en-US" sz="2400" dirty="0" err="1">
                <a:latin typeface="Avenir Medium" panose="02000503020000020003" pitchFamily="2" charset="0"/>
              </a:rPr>
              <a:t>less_than</a:t>
            </a:r>
            <a:r>
              <a:rPr lang="en-US" altLang="en-US" sz="2400" dirty="0">
                <a:latin typeface="Avenir Medium" panose="02000503020000020003" pitchFamily="2" charset="0"/>
              </a:rPr>
              <a:t> sign (&lt;) and the </a:t>
            </a:r>
            <a:r>
              <a:rPr lang="en-US" altLang="en-US" sz="2400" dirty="0" err="1">
                <a:latin typeface="Avenir Medium" panose="02000503020000020003" pitchFamily="2" charset="0"/>
              </a:rPr>
              <a:t>out_file</a:t>
            </a:r>
            <a:r>
              <a:rPr lang="en-US" altLang="en-US" sz="2400" dirty="0">
                <a:latin typeface="Avenir Medium" panose="02000503020000020003" pitchFamily="2" charset="0"/>
              </a:rPr>
              <a:t> is pointed at by the </a:t>
            </a:r>
            <a:r>
              <a:rPr lang="en-US" altLang="en-US" sz="2400" dirty="0" err="1">
                <a:latin typeface="Avenir Medium" panose="02000503020000020003" pitchFamily="2" charset="0"/>
              </a:rPr>
              <a:t>greater_than</a:t>
            </a:r>
            <a:r>
              <a:rPr lang="en-US" altLang="en-US" sz="2400" dirty="0">
                <a:latin typeface="Avenir Medium" panose="02000503020000020003" pitchFamily="2" charset="0"/>
              </a:rPr>
              <a:t> sign (&gt;). </a:t>
            </a:r>
          </a:p>
        </p:txBody>
      </p:sp>
    </p:spTree>
    <p:extLst>
      <p:ext uri="{BB962C8B-B14F-4D97-AF65-F5344CB8AC3E}">
        <p14:creationId xmlns:p14="http://schemas.microsoft.com/office/powerpoint/2010/main" val="18546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Shells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0351AD-2F5F-8949-9C33-A0EB441285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1252330"/>
            <a:ext cx="10355263" cy="4718258"/>
          </a:xfrm>
        </p:spPr>
        <p:txBody>
          <a:bodyPr/>
          <a:lstStyle/>
          <a:p>
            <a:r>
              <a:rPr lang="en-GB" altLang="en-US" sz="2400" dirty="0" err="1">
                <a:solidFill>
                  <a:schemeClr val="hlink"/>
                </a:solidFill>
              </a:rPr>
              <a:t>sh</a:t>
            </a:r>
            <a:r>
              <a:rPr lang="en-GB" altLang="en-US" sz="2400" dirty="0"/>
              <a:t> Bourne Shell (Original Shell) (</a:t>
            </a:r>
            <a:r>
              <a:rPr lang="en-GB" altLang="en-US" sz="2400" i="1" dirty="0">
                <a:solidFill>
                  <a:schemeClr val="accent1"/>
                </a:solidFill>
              </a:rPr>
              <a:t>Steven Bourne of AT&amp;T</a:t>
            </a:r>
            <a:r>
              <a:rPr lang="en-GB" altLang="en-US" sz="2400" dirty="0"/>
              <a:t>)</a:t>
            </a:r>
          </a:p>
          <a:p>
            <a:r>
              <a:rPr lang="en-GB" altLang="en-US" sz="2400" dirty="0">
                <a:solidFill>
                  <a:schemeClr val="hlink"/>
                </a:solidFill>
              </a:rPr>
              <a:t>bash</a:t>
            </a:r>
            <a:r>
              <a:rPr lang="en-GB" altLang="en-US" sz="2400" dirty="0"/>
              <a:t> Bourne Again Shell (</a:t>
            </a:r>
            <a:r>
              <a:rPr lang="en-GB" altLang="en-US" sz="2400" i="1" dirty="0">
                <a:solidFill>
                  <a:schemeClr val="accent1"/>
                </a:solidFill>
              </a:rPr>
              <a:t>GNU Improved Bourne Shell</a:t>
            </a:r>
            <a:r>
              <a:rPr lang="en-GB" altLang="en-US" sz="2400" dirty="0"/>
              <a:t>)</a:t>
            </a:r>
          </a:p>
          <a:p>
            <a:r>
              <a:rPr lang="en-GB" altLang="en-US" sz="2400" dirty="0" err="1">
                <a:solidFill>
                  <a:schemeClr val="hlink"/>
                </a:solidFill>
              </a:rPr>
              <a:t>csh</a:t>
            </a:r>
            <a:r>
              <a:rPr lang="en-GB" altLang="en-US" sz="2400" dirty="0"/>
              <a:t> C-Shell (C-like Syntax)(</a:t>
            </a:r>
            <a:r>
              <a:rPr lang="en-GB" altLang="en-US" sz="2400" i="1" dirty="0">
                <a:solidFill>
                  <a:schemeClr val="accent1"/>
                </a:solidFill>
              </a:rPr>
              <a:t>Bill Joy of Univ. of California</a:t>
            </a:r>
            <a:r>
              <a:rPr lang="en-GB" altLang="en-US" sz="2400" dirty="0"/>
              <a:t>)</a:t>
            </a:r>
          </a:p>
          <a:p>
            <a:r>
              <a:rPr lang="en-GB" altLang="en-US" sz="2400" dirty="0" err="1">
                <a:solidFill>
                  <a:schemeClr val="hlink"/>
                </a:solidFill>
              </a:rPr>
              <a:t>ksh</a:t>
            </a:r>
            <a:r>
              <a:rPr lang="en-GB" altLang="en-US" sz="2400" dirty="0"/>
              <a:t> Korn-Shell (</a:t>
            </a:r>
            <a:r>
              <a:rPr lang="en-GB" altLang="en-US" sz="2400" dirty="0" err="1"/>
              <a:t>Bourne+some</a:t>
            </a:r>
            <a:r>
              <a:rPr lang="en-GB" altLang="en-US" sz="2400" dirty="0"/>
              <a:t> C-shell)(</a:t>
            </a:r>
            <a:r>
              <a:rPr lang="en-GB" altLang="en-US" sz="2400" i="1" dirty="0">
                <a:solidFill>
                  <a:schemeClr val="accent1"/>
                </a:solidFill>
              </a:rPr>
              <a:t>David Korn of AT&amp;T</a:t>
            </a:r>
            <a:r>
              <a:rPr lang="en-GB" altLang="en-US" sz="2400" dirty="0"/>
              <a:t>)</a:t>
            </a:r>
          </a:p>
          <a:p>
            <a:r>
              <a:rPr lang="en-GB" altLang="en-US" sz="2400" dirty="0" err="1">
                <a:solidFill>
                  <a:schemeClr val="hlink"/>
                </a:solidFill>
              </a:rPr>
              <a:t>tcsh</a:t>
            </a:r>
            <a:r>
              <a:rPr lang="en-GB" altLang="en-US" sz="2400" dirty="0">
                <a:solidFill>
                  <a:schemeClr val="hlink"/>
                </a:solidFill>
              </a:rPr>
              <a:t> </a:t>
            </a:r>
            <a:r>
              <a:rPr lang="en-GB" altLang="en-US" sz="2400" dirty="0"/>
              <a:t> Turbo C-Shell  (More User Friendly C-Shell).</a:t>
            </a:r>
          </a:p>
          <a:p>
            <a:r>
              <a:rPr lang="en-US" altLang="en-US" sz="2000" dirty="0"/>
              <a:t>To check shell:</a:t>
            </a:r>
          </a:p>
          <a:p>
            <a:pPr lvl="1"/>
            <a:r>
              <a:rPr lang="en-US" altLang="en-US" sz="2000" dirty="0"/>
              <a:t>$ </a:t>
            </a:r>
            <a:r>
              <a:rPr lang="en-US" altLang="en-US" sz="2000" dirty="0">
                <a:solidFill>
                  <a:srgbClr val="FF3300"/>
                </a:solidFill>
                <a:latin typeface="Courier" pitchFamily="49" charset="0"/>
              </a:rPr>
              <a:t>echo $SHELL</a:t>
            </a:r>
            <a:r>
              <a:rPr lang="en-US" altLang="en-US" sz="2000" dirty="0"/>
              <a:t> (shell is a pre-defined variable)</a:t>
            </a:r>
          </a:p>
          <a:p>
            <a:r>
              <a:rPr lang="en-US" altLang="en-US" sz="2000" dirty="0"/>
              <a:t>To switch shell:</a:t>
            </a:r>
          </a:p>
          <a:p>
            <a:pPr lvl="1"/>
            <a:r>
              <a:rPr lang="en-US" altLang="en-US" sz="2000" dirty="0"/>
              <a:t>$ exec </a:t>
            </a:r>
            <a:r>
              <a:rPr lang="en-US" altLang="en-US" sz="2000" dirty="0" err="1"/>
              <a:t>shellname</a:t>
            </a:r>
            <a:r>
              <a:rPr lang="en-US" altLang="en-US" sz="2000" dirty="0"/>
              <a:t> (e.g., </a:t>
            </a:r>
            <a:r>
              <a:rPr lang="en-US" altLang="en-US" sz="2000" dirty="0">
                <a:latin typeface="Courier New" panose="02070309020205020404" pitchFamily="49" charset="0"/>
              </a:rPr>
              <a:t>$ exec bash</a:t>
            </a:r>
            <a:r>
              <a:rPr lang="en-US" altLang="en-US" sz="2000" dirty="0"/>
              <a:t> or simply type </a:t>
            </a:r>
            <a:r>
              <a:rPr lang="en-US" altLang="en-US" sz="2000" dirty="0">
                <a:solidFill>
                  <a:schemeClr val="bg2"/>
                </a:solidFill>
                <a:latin typeface="Courier New" panose="02070309020205020404" pitchFamily="49" charset="0"/>
              </a:rPr>
              <a:t>$</a:t>
            </a:r>
            <a:r>
              <a:rPr lang="en-US" altLang="en-US" sz="2000" dirty="0">
                <a:solidFill>
                  <a:srgbClr val="FF33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FF3300"/>
                </a:solidFill>
                <a:latin typeface="Courier" pitchFamily="49" charset="0"/>
              </a:rPr>
              <a:t>bash</a:t>
            </a:r>
            <a:r>
              <a:rPr lang="en-US" altLang="en-US" sz="2000" dirty="0"/>
              <a:t>)</a:t>
            </a:r>
          </a:p>
          <a:p>
            <a:pPr lvl="1"/>
            <a:r>
              <a:rPr lang="en-GB" altLang="en-US" sz="2000" dirty="0"/>
              <a:t>You can switch from one shell to another by just typing the name of the shell. </a:t>
            </a:r>
            <a:r>
              <a:rPr lang="en-GB" altLang="en-US" sz="2000" dirty="0">
                <a:solidFill>
                  <a:srgbClr val="FF3300"/>
                </a:solidFill>
                <a:latin typeface="Courier" pitchFamily="49" charset="0"/>
              </a:rPr>
              <a:t>exit</a:t>
            </a:r>
            <a:r>
              <a:rPr lang="en-GB" altLang="en-US" sz="2000" dirty="0"/>
              <a:t> return you back to previous shell.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73B03-265F-2D4D-A5BB-FDC004803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750" y="4224259"/>
            <a:ext cx="25654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86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951" y="371192"/>
            <a:ext cx="6551612" cy="1143000"/>
          </a:xfrm>
        </p:spPr>
        <p:txBody>
          <a:bodyPr/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Arithmetic Operators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50202" y="1514192"/>
            <a:ext cx="8153400" cy="3962400"/>
          </a:xfrm>
        </p:spPr>
        <p:txBody>
          <a:bodyPr/>
          <a:lstStyle/>
          <a:p>
            <a:pPr>
              <a:buClr>
                <a:srgbClr val="F7BF32"/>
              </a:buClr>
            </a:pPr>
            <a:r>
              <a:rPr lang="en-US" altLang="zh-CN" sz="2400" dirty="0">
                <a:latin typeface="Avenir Medium" panose="02000503020000020003" pitchFamily="2" charset="0"/>
              </a:rPr>
              <a:t>expr supports the following operators:</a:t>
            </a:r>
          </a:p>
          <a:p>
            <a:pPr lvl="1"/>
            <a:r>
              <a:rPr lang="en-US" altLang="zh-CN" dirty="0"/>
              <a:t>arithmetic operators: +,-,*,/,%</a:t>
            </a:r>
          </a:p>
          <a:p>
            <a:pPr lvl="1"/>
            <a:r>
              <a:rPr lang="en-US" altLang="zh-CN" dirty="0"/>
              <a:t>comparison operators: &lt;, &lt;=, ==, !=, &gt;=, &gt;</a:t>
            </a:r>
          </a:p>
          <a:p>
            <a:pPr lvl="1"/>
            <a:r>
              <a:rPr lang="en-US" altLang="zh-CN" dirty="0" err="1"/>
              <a:t>boolean</a:t>
            </a:r>
            <a:r>
              <a:rPr lang="en-US" altLang="zh-CN" dirty="0"/>
              <a:t>/logical operators: &amp;, |</a:t>
            </a:r>
          </a:p>
          <a:p>
            <a:pPr lvl="1"/>
            <a:r>
              <a:rPr lang="en-US" altLang="zh-CN" dirty="0"/>
              <a:t>parentheses: (, )</a:t>
            </a:r>
          </a:p>
          <a:p>
            <a:pPr lvl="1"/>
            <a:r>
              <a:rPr lang="en-US" altLang="zh-CN" dirty="0"/>
              <a:t>precedence is the same as C, Java</a:t>
            </a:r>
          </a:p>
          <a:p>
            <a:pPr>
              <a:buClr>
                <a:srgbClr val="F7BF32"/>
              </a:buClr>
            </a:pPr>
            <a:endParaRPr lang="en-US" altLang="zh-CN" sz="2400" dirty="0"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06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5400" b="1">
                <a:solidFill>
                  <a:srgbClr val="FFFFFF"/>
                </a:solidFill>
              </a:rPr>
              <a:t>Arithmetic Operators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97FB00-4EA9-EC4F-B9F1-9BDC87918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139208"/>
            <a:ext cx="5455917" cy="23346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29396D-DF34-5B4B-86C3-D85BE97FF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3" y="1638200"/>
            <a:ext cx="5455917" cy="1336699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7454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5400" b="1">
                <a:solidFill>
                  <a:srgbClr val="FFFFFF"/>
                </a:solidFill>
              </a:rPr>
              <a:t>Arithmetic Operators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7F13A2-4C81-A440-BF3B-33E41328A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310844"/>
            <a:ext cx="5455917" cy="19914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D38FDD-9A77-8545-B56C-F7127A279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3" y="1447243"/>
            <a:ext cx="5455917" cy="1718613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7641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950" y="371192"/>
            <a:ext cx="10447619" cy="1143000"/>
          </a:xfrm>
        </p:spPr>
        <p:txBody>
          <a:bodyPr/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Arithmetic Operations in Shell Script</a:t>
            </a:r>
          </a:p>
        </p:txBody>
      </p:sp>
      <p:graphicFrame>
        <p:nvGraphicFramePr>
          <p:cNvPr id="4" name="Group 31">
            <a:extLst>
              <a:ext uri="{FF2B5EF4-FFF2-40B4-BE49-F238E27FC236}">
                <a16:creationId xmlns:a16="http://schemas.microsoft.com/office/drawing/2014/main" id="{8EA419E9-BDAB-FC40-8BA9-684AA6619E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774816"/>
              </p:ext>
            </p:extLst>
          </p:nvPr>
        </p:nvGraphicFramePr>
        <p:xfrm>
          <a:off x="2555404" y="1514192"/>
          <a:ext cx="7343775" cy="3756396"/>
        </p:xfrm>
        <a:graphic>
          <a:graphicData uri="http://schemas.openxmlformats.org/drawingml/2006/table">
            <a:tbl>
              <a:tblPr/>
              <a:tblGrid>
                <a:gridCol w="367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1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Medium" panose="02000503020000020003" pitchFamily="2" charset="0"/>
                          <a:cs typeface="Arial" charset="0"/>
                        </a:rPr>
                        <a:t>var++ ,var-- , ++var , --var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Medium" panose="02000503020000020003" pitchFamily="2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Medium" panose="02000503020000020003" pitchFamily="2" charset="0"/>
                          <a:cs typeface="Arial" charset="0"/>
                        </a:rPr>
                        <a:t>post/pre  increment/decrement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Medium" panose="02000503020000020003" pitchFamily="2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Medium" panose="02000503020000020003" pitchFamily="2" charset="0"/>
                          <a:cs typeface="Arial" charset="0"/>
                        </a:rPr>
                        <a:t>+  , -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Medium" panose="02000503020000020003" pitchFamily="2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Medium" panose="02000503020000020003" pitchFamily="2" charset="0"/>
                          <a:cs typeface="Arial" charset="0"/>
                        </a:rPr>
                        <a:t>add subtract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Medium" panose="02000503020000020003" pitchFamily="2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Medium" panose="02000503020000020003" pitchFamily="2" charset="0"/>
                          <a:cs typeface="Arial" charset="0"/>
                        </a:rPr>
                        <a:t>* , / , % 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Medium" panose="02000503020000020003" pitchFamily="2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Medium" panose="02000503020000020003" pitchFamily="2" charset="0"/>
                          <a:cs typeface="Arial" charset="0"/>
                        </a:rPr>
                        <a:t>multiply/divide, remainder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Medium" panose="02000503020000020003" pitchFamily="2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Medium" panose="02000503020000020003" pitchFamily="2" charset="0"/>
                          <a:cs typeface="Arial" charset="0"/>
                        </a:rPr>
                        <a:t>**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Medium" panose="02000503020000020003" pitchFamily="2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Medium" panose="02000503020000020003" pitchFamily="2" charset="0"/>
                          <a:cs typeface="Arial" charset="0"/>
                        </a:rPr>
                        <a:t>power of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Medium" panose="02000503020000020003" pitchFamily="2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Medium" panose="02000503020000020003" pitchFamily="2" charset="0"/>
                          <a:cs typeface="Arial" charset="0"/>
                        </a:rPr>
                        <a:t>! , ~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Medium" panose="02000503020000020003" pitchFamily="2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Medium" panose="02000503020000020003" pitchFamily="2" charset="0"/>
                          <a:cs typeface="Arial" charset="0"/>
                        </a:rPr>
                        <a:t>logical/bitwise negation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Medium" panose="02000503020000020003" pitchFamily="2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Medium" panose="02000503020000020003" pitchFamily="2" charset="0"/>
                          <a:cs typeface="Arial" charset="0"/>
                        </a:rPr>
                        <a:t>&amp; , |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Medium" panose="02000503020000020003" pitchFamily="2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Medium" panose="02000503020000020003" pitchFamily="2" charset="0"/>
                          <a:cs typeface="Arial" charset="0"/>
                        </a:rPr>
                        <a:t>bitwise AND, OR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Medium" panose="02000503020000020003" pitchFamily="2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Medium" panose="02000503020000020003" pitchFamily="2" charset="0"/>
                          <a:cs typeface="Arial" charset="0"/>
                        </a:rPr>
                        <a:t>&amp;&amp;   ||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Medium" panose="02000503020000020003" pitchFamily="2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Medium" panose="02000503020000020003" pitchFamily="2" charset="0"/>
                          <a:cs typeface="Arial" charset="0"/>
                        </a:rPr>
                        <a:t>logical AND,  OR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Medium" panose="02000503020000020003" pitchFamily="2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245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950" y="371192"/>
            <a:ext cx="10447619" cy="1143000"/>
          </a:xfrm>
        </p:spPr>
        <p:txBody>
          <a:bodyPr/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Shell Logic Structures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2B08F0-D640-CA49-8B43-B31720546A73}"/>
              </a:ext>
            </a:extLst>
          </p:cNvPr>
          <p:cNvSpPr txBox="1">
            <a:spLocks noChangeArrowheads="1"/>
          </p:cNvSpPr>
          <p:nvPr/>
        </p:nvSpPr>
        <p:spPr>
          <a:xfrm>
            <a:off x="1152806" y="1514192"/>
            <a:ext cx="8615881" cy="35612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>
                <a:latin typeface="Avenir Medium" panose="0200050302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The four basic logic structures needed for program development are: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Sequential logic</a:t>
            </a:r>
            <a:r>
              <a:rPr lang="en-US" altLang="zh-CN" dirty="0"/>
              <a:t>: to execute commands in the order in which they appear in the program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Decision logic</a:t>
            </a:r>
            <a:r>
              <a:rPr lang="en-US" altLang="zh-CN" dirty="0"/>
              <a:t>: to execute commands only if a certain condition is satisfied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Looping logic</a:t>
            </a:r>
            <a:r>
              <a:rPr lang="en-US" altLang="zh-CN" dirty="0"/>
              <a:t>: </a:t>
            </a:r>
            <a:r>
              <a:rPr lang="en-GB" altLang="en-US" dirty="0"/>
              <a:t>to repeat a series of commands for a given number of times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Case logic</a:t>
            </a:r>
            <a:r>
              <a:rPr lang="en-US" altLang="zh-CN" dirty="0"/>
              <a:t>: to replace “if then/else if/else” statements when making numerous comparisons</a:t>
            </a:r>
          </a:p>
        </p:txBody>
      </p:sp>
    </p:spTree>
    <p:extLst>
      <p:ext uri="{BB962C8B-B14F-4D97-AF65-F5344CB8AC3E}">
        <p14:creationId xmlns:p14="http://schemas.microsoft.com/office/powerpoint/2010/main" val="8469400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950" y="371192"/>
            <a:ext cx="10447619" cy="1143000"/>
          </a:xfrm>
        </p:spPr>
        <p:txBody>
          <a:bodyPr/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Conditional Statements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E5DFF9A0-BBD8-0742-B77D-BE60B7BE6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211" y="1249362"/>
            <a:ext cx="6208713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latin typeface="Avenir Medium" panose="02000503020000020003" pitchFamily="2" charset="0"/>
              </a:rPr>
              <a:t>The most general form of the if construct is;</a:t>
            </a:r>
          </a:p>
          <a:p>
            <a:pPr eaLnBrk="1" hangingPunct="1"/>
            <a:endParaRPr lang="en-GB" altLang="en-US" sz="2000">
              <a:latin typeface="Avenir Medium" panose="02000503020000020003" pitchFamily="2" charset="0"/>
            </a:endParaRPr>
          </a:p>
          <a:p>
            <a:pPr eaLnBrk="1" hangingPunct="1"/>
            <a:r>
              <a:rPr lang="en-GB" altLang="en-US" sz="2000">
                <a:solidFill>
                  <a:srgbClr val="003366"/>
                </a:solidFill>
                <a:latin typeface="Avenir Medium" panose="02000503020000020003" pitchFamily="2" charset="0"/>
              </a:rPr>
              <a:t>if</a:t>
            </a:r>
            <a:r>
              <a:rPr lang="en-GB" altLang="en-US" sz="2000">
                <a:solidFill>
                  <a:srgbClr val="FF6600"/>
                </a:solidFill>
                <a:latin typeface="Avenir Medium" panose="02000503020000020003" pitchFamily="2" charset="0"/>
              </a:rPr>
              <a:t> command executes successfully                </a:t>
            </a:r>
          </a:p>
          <a:p>
            <a:pPr eaLnBrk="1" hangingPunct="1"/>
            <a:r>
              <a:rPr lang="en-GB" altLang="en-US" sz="2000">
                <a:solidFill>
                  <a:srgbClr val="003366"/>
                </a:solidFill>
                <a:latin typeface="Avenir Medium" panose="02000503020000020003" pitchFamily="2" charset="0"/>
              </a:rPr>
              <a:t>then</a:t>
            </a:r>
            <a:r>
              <a:rPr lang="en-GB" altLang="en-US" sz="2000">
                <a:solidFill>
                  <a:srgbClr val="FF6600"/>
                </a:solidFill>
                <a:latin typeface="Avenir Medium" panose="02000503020000020003" pitchFamily="2" charset="0"/>
              </a:rPr>
              <a:t>		</a:t>
            </a:r>
          </a:p>
          <a:p>
            <a:pPr eaLnBrk="1" hangingPunct="1"/>
            <a:r>
              <a:rPr lang="en-GB" altLang="en-US" sz="2000">
                <a:solidFill>
                  <a:srgbClr val="FF6600"/>
                </a:solidFill>
                <a:latin typeface="Avenir Medium" panose="02000503020000020003" pitchFamily="2" charset="0"/>
              </a:rPr>
              <a:t>	execute command                </a:t>
            </a:r>
          </a:p>
          <a:p>
            <a:pPr eaLnBrk="1" hangingPunct="1"/>
            <a:r>
              <a:rPr lang="en-GB" altLang="en-US" sz="2000">
                <a:solidFill>
                  <a:srgbClr val="003366"/>
                </a:solidFill>
                <a:latin typeface="Avenir Medium" panose="02000503020000020003" pitchFamily="2" charset="0"/>
              </a:rPr>
              <a:t>elif</a:t>
            </a:r>
            <a:r>
              <a:rPr lang="en-GB" altLang="en-US" sz="2000">
                <a:solidFill>
                  <a:srgbClr val="FF6600"/>
                </a:solidFill>
                <a:latin typeface="Avenir Medium" panose="02000503020000020003" pitchFamily="2" charset="0"/>
              </a:rPr>
              <a:t> this command executes successfully                </a:t>
            </a:r>
          </a:p>
          <a:p>
            <a:pPr eaLnBrk="1" hangingPunct="1"/>
            <a:r>
              <a:rPr lang="en-GB" altLang="en-US" sz="2000">
                <a:solidFill>
                  <a:srgbClr val="003366"/>
                </a:solidFill>
                <a:latin typeface="Avenir Medium" panose="02000503020000020003" pitchFamily="2" charset="0"/>
              </a:rPr>
              <a:t>then</a:t>
            </a:r>
            <a:r>
              <a:rPr lang="en-GB" altLang="en-US" sz="2000">
                <a:solidFill>
                  <a:srgbClr val="FF6600"/>
                </a:solidFill>
                <a:latin typeface="Avenir Medium" panose="02000503020000020003" pitchFamily="2" charset="0"/>
              </a:rPr>
              <a:t>                                 </a:t>
            </a:r>
          </a:p>
          <a:p>
            <a:pPr eaLnBrk="1" hangingPunct="1"/>
            <a:r>
              <a:rPr lang="en-GB" altLang="en-US" sz="2000">
                <a:solidFill>
                  <a:srgbClr val="FF6600"/>
                </a:solidFill>
                <a:latin typeface="Avenir Medium" panose="02000503020000020003" pitchFamily="2" charset="0"/>
              </a:rPr>
              <a:t>	execute this command                                 </a:t>
            </a:r>
          </a:p>
          <a:p>
            <a:pPr eaLnBrk="1" hangingPunct="1"/>
            <a:r>
              <a:rPr lang="en-GB" altLang="en-US" sz="2000">
                <a:solidFill>
                  <a:srgbClr val="FF6600"/>
                </a:solidFill>
                <a:latin typeface="Avenir Medium" panose="02000503020000020003" pitchFamily="2" charset="0"/>
              </a:rPr>
              <a:t>	and execute this command                </a:t>
            </a:r>
          </a:p>
          <a:p>
            <a:pPr eaLnBrk="1" hangingPunct="1"/>
            <a:r>
              <a:rPr lang="en-GB" altLang="en-US" sz="2000">
                <a:solidFill>
                  <a:srgbClr val="003366"/>
                </a:solidFill>
                <a:latin typeface="Avenir Medium" panose="02000503020000020003" pitchFamily="2" charset="0"/>
              </a:rPr>
              <a:t>else</a:t>
            </a:r>
            <a:r>
              <a:rPr lang="en-GB" altLang="en-US" sz="2000">
                <a:solidFill>
                  <a:srgbClr val="FF6600"/>
                </a:solidFill>
                <a:latin typeface="Avenir Medium" panose="02000503020000020003" pitchFamily="2" charset="0"/>
              </a:rPr>
              <a:t>                                 </a:t>
            </a:r>
          </a:p>
          <a:p>
            <a:pPr eaLnBrk="1" hangingPunct="1"/>
            <a:r>
              <a:rPr lang="en-GB" altLang="en-US" sz="2000">
                <a:solidFill>
                  <a:srgbClr val="FF6600"/>
                </a:solidFill>
                <a:latin typeface="Avenir Medium" panose="02000503020000020003" pitchFamily="2" charset="0"/>
              </a:rPr>
              <a:t>	execute default command 	   </a:t>
            </a:r>
          </a:p>
          <a:p>
            <a:pPr eaLnBrk="1" hangingPunct="1"/>
            <a:r>
              <a:rPr lang="en-GB" altLang="en-US" sz="2000">
                <a:solidFill>
                  <a:srgbClr val="003366"/>
                </a:solidFill>
                <a:latin typeface="Avenir Medium" panose="02000503020000020003" pitchFamily="2" charset="0"/>
              </a:rPr>
              <a:t>fi</a:t>
            </a:r>
          </a:p>
          <a:p>
            <a:pPr eaLnBrk="1" hangingPunct="1"/>
            <a:endParaRPr lang="en-GB" altLang="en-US" sz="2000">
              <a:solidFill>
                <a:srgbClr val="003366"/>
              </a:solidFill>
              <a:latin typeface="Avenir Medium" panose="02000503020000020003" pitchFamily="2" charset="0"/>
            </a:endParaRPr>
          </a:p>
          <a:p>
            <a:pPr eaLnBrk="1" hangingPunct="1"/>
            <a:r>
              <a:rPr lang="en-GB" altLang="en-US" sz="2000">
                <a:latin typeface="Avenir Medium" panose="02000503020000020003" pitchFamily="2" charset="0"/>
              </a:rPr>
              <a:t>However- elif and/or else clause can be omitted.</a:t>
            </a:r>
          </a:p>
        </p:txBody>
      </p:sp>
    </p:spTree>
    <p:extLst>
      <p:ext uri="{BB962C8B-B14F-4D97-AF65-F5344CB8AC3E}">
        <p14:creationId xmlns:p14="http://schemas.microsoft.com/office/powerpoint/2010/main" val="34920979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950" y="371192"/>
            <a:ext cx="10447619" cy="1143000"/>
          </a:xfrm>
        </p:spPr>
        <p:txBody>
          <a:bodyPr/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D98DE4-CD31-B24B-A273-708722D02606}"/>
              </a:ext>
            </a:extLst>
          </p:cNvPr>
          <p:cNvSpPr txBox="1">
            <a:spLocks noChangeArrowheads="1"/>
          </p:cNvSpPr>
          <p:nvPr/>
        </p:nvSpPr>
        <p:spPr>
          <a:xfrm>
            <a:off x="862013" y="1477963"/>
            <a:ext cx="7696200" cy="40322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1600" b="1"/>
              <a:t>SIMPLE EXAMPLE: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1600" b="1"/>
              <a:t>	</a:t>
            </a:r>
            <a:r>
              <a:rPr lang="en-GB" altLang="en-US" sz="1600" b="1">
                <a:solidFill>
                  <a:srgbClr val="FF6600"/>
                </a:solidFill>
              </a:rPr>
              <a:t>if date | grep “Fri”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1600" b="1">
                <a:solidFill>
                  <a:srgbClr val="FF6600"/>
                </a:solidFill>
              </a:rPr>
              <a:t>	then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1600" b="1">
                <a:solidFill>
                  <a:srgbClr val="FF6600"/>
                </a:solidFill>
              </a:rPr>
              <a:t>		echo “It’s Friday!”</a:t>
            </a:r>
            <a:r>
              <a:rPr lang="en-GB" altLang="en-US" sz="1600">
                <a:solidFill>
                  <a:srgbClr val="FF6600"/>
                </a:solidFill>
              </a:rPr>
              <a:t> </a:t>
            </a:r>
            <a:r>
              <a:rPr lang="en-GB" altLang="en-US" sz="1600" b="1">
                <a:solidFill>
                  <a:srgbClr val="FF6600"/>
                </a:solidFill>
              </a:rPr>
              <a:t>	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1600" b="1"/>
              <a:t>	</a:t>
            </a:r>
            <a:r>
              <a:rPr lang="en-GB" altLang="en-US" sz="1600" b="1">
                <a:solidFill>
                  <a:srgbClr val="FF6600"/>
                </a:solidFill>
              </a:rPr>
              <a:t>fi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1600" b="1"/>
              <a:t>FULL EXAMPLE: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1600" b="1">
                <a:solidFill>
                  <a:srgbClr val="FF6600"/>
                </a:solidFill>
              </a:rPr>
              <a:t>	if   [  “$1”  ==  “Monday”  ]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1600" b="1">
                <a:solidFill>
                  <a:srgbClr val="FF6600"/>
                </a:solidFill>
              </a:rPr>
              <a:t>	then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1600" b="1">
                <a:solidFill>
                  <a:srgbClr val="FF6600"/>
                </a:solidFill>
              </a:rPr>
              <a:t>		echo “The typed argument is Monday.”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1600" b="1">
                <a:solidFill>
                  <a:srgbClr val="FF6600"/>
                </a:solidFill>
              </a:rPr>
              <a:t>	elif [ “$1” == “Tuesday” ]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1600" b="1">
                <a:solidFill>
                  <a:srgbClr val="FF6600"/>
                </a:solidFill>
              </a:rPr>
              <a:t> 	 then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1600" b="1">
                <a:solidFill>
                  <a:srgbClr val="FF6600"/>
                </a:solidFill>
              </a:rPr>
              <a:t> 		echo “Typed argument is Tuesday”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1600" b="1">
                <a:solidFill>
                  <a:srgbClr val="FF6600"/>
                </a:solidFill>
              </a:rPr>
              <a:t>	 else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1600" b="1">
                <a:solidFill>
                  <a:srgbClr val="FF6600"/>
                </a:solidFill>
              </a:rPr>
              <a:t> 		echo “Typed argument is neither Monday nor Tuesday”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1600" b="1">
                <a:solidFill>
                  <a:srgbClr val="FF6600"/>
                </a:solidFill>
              </a:rPr>
              <a:t> 	fi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600" b="1">
              <a:solidFill>
                <a:srgbClr val="FF66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1600"/>
              <a:t># Note: =  or == will both work in the test but == is better for readability.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75194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950" y="371192"/>
            <a:ext cx="10447619" cy="1143000"/>
          </a:xfrm>
        </p:spPr>
        <p:txBody>
          <a:bodyPr/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BB41505-082D-4B4F-9FC7-EA18064B93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425222"/>
              </p:ext>
            </p:extLst>
          </p:nvPr>
        </p:nvGraphicFramePr>
        <p:xfrm>
          <a:off x="1649649" y="910345"/>
          <a:ext cx="839037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49025DD3-6664-5342-B255-AED57B852DE1}"/>
              </a:ext>
            </a:extLst>
          </p:cNvPr>
          <p:cNvSpPr txBox="1">
            <a:spLocks noChangeArrowheads="1"/>
          </p:cNvSpPr>
          <p:nvPr/>
        </p:nvSpPr>
        <p:spPr>
          <a:xfrm>
            <a:off x="1841736" y="1723145"/>
            <a:ext cx="7724775" cy="180181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600"/>
              <a:t>string1 = string2		True if strings are identical	</a:t>
            </a:r>
          </a:p>
          <a:p>
            <a:r>
              <a:rPr lang="en-GB" altLang="en-US" sz="1600"/>
              <a:t>String1 == string2 		  </a:t>
            </a:r>
            <a:r>
              <a:rPr lang="en-GB" altLang="en-US" sz="1600">
                <a:latin typeface="Arial" panose="020B0604020202020204" pitchFamily="34" charset="0"/>
              </a:rPr>
              <a:t>…</a:t>
            </a:r>
            <a:r>
              <a:rPr lang="en-GB" altLang="en-US" sz="1600"/>
              <a:t>ditto</a:t>
            </a:r>
            <a:r>
              <a:rPr lang="en-GB" altLang="en-US" sz="1600">
                <a:latin typeface="Arial" panose="020B0604020202020204" pitchFamily="34" charset="0"/>
              </a:rPr>
              <a:t>…</a:t>
            </a:r>
            <a:r>
              <a:rPr lang="en-GB" altLang="en-US" sz="1600"/>
              <a:t>.</a:t>
            </a:r>
          </a:p>
          <a:p>
            <a:r>
              <a:rPr lang="en-GB" altLang="en-US" sz="1600"/>
              <a:t>string1 !=string2		True if strings are not identical	</a:t>
            </a:r>
          </a:p>
          <a:p>
            <a:r>
              <a:rPr lang="en-GB" altLang="en-US" sz="1600"/>
              <a:t>string			Return 0 exit status (=true) if string is not null	</a:t>
            </a:r>
          </a:p>
          <a:p>
            <a:r>
              <a:rPr lang="en-GB" altLang="en-US" sz="1600"/>
              <a:t>-n string		Return 0 exit status (=true) if string is not null	</a:t>
            </a:r>
          </a:p>
          <a:p>
            <a:r>
              <a:rPr lang="en-GB" altLang="en-US" sz="1600"/>
              <a:t>-z string		Return 0 exit status (=true) if string is null	</a:t>
            </a:r>
            <a:endParaRPr lang="en-GB" altLang="en-US" sz="16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C29881A-C0F8-B346-8268-35D14F80A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036" y="3905958"/>
            <a:ext cx="66802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Font typeface="Wingdings" panose="05000000000000000000" pitchFamily="2" charset="2"/>
              <a:buChar char="§"/>
            </a:pPr>
            <a:r>
              <a:rPr lang="en-GB" altLang="en-US" sz="1600">
                <a:solidFill>
                  <a:srgbClr val="003366"/>
                </a:solidFill>
                <a:latin typeface="Trebuchet MS" panose="020B0603020202020204" pitchFamily="34" charset="0"/>
              </a:rPr>
              <a:t>int1 –eq int2		Test identity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Font typeface="Wingdings" panose="05000000000000000000" pitchFamily="2" charset="2"/>
              <a:buChar char="§"/>
            </a:pPr>
            <a:r>
              <a:rPr lang="en-GB" altLang="en-US" sz="1600">
                <a:solidFill>
                  <a:srgbClr val="003366"/>
                </a:solidFill>
                <a:latin typeface="Trebuchet MS" panose="020B0603020202020204" pitchFamily="34" charset="0"/>
              </a:rPr>
              <a:t>int1 –ne int2		Test inequality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Font typeface="Wingdings" panose="05000000000000000000" pitchFamily="2" charset="2"/>
              <a:buChar char="§"/>
            </a:pPr>
            <a:r>
              <a:rPr lang="en-GB" altLang="en-US" sz="1600">
                <a:solidFill>
                  <a:srgbClr val="003366"/>
                </a:solidFill>
                <a:latin typeface="Trebuchet MS" panose="020B0603020202020204" pitchFamily="34" charset="0"/>
              </a:rPr>
              <a:t>int1 –lt int2		Less than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Font typeface="Wingdings" panose="05000000000000000000" pitchFamily="2" charset="2"/>
              <a:buChar char="§"/>
            </a:pPr>
            <a:r>
              <a:rPr lang="en-GB" altLang="en-US" sz="1600">
                <a:solidFill>
                  <a:srgbClr val="003366"/>
                </a:solidFill>
                <a:latin typeface="Trebuchet MS" panose="020B0603020202020204" pitchFamily="34" charset="0"/>
              </a:rPr>
              <a:t>int1 –gt int2		Greater than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Font typeface="Wingdings" panose="05000000000000000000" pitchFamily="2" charset="2"/>
              <a:buChar char="§"/>
            </a:pPr>
            <a:r>
              <a:rPr lang="en-GB" altLang="en-US" sz="1600">
                <a:solidFill>
                  <a:srgbClr val="003366"/>
                </a:solidFill>
                <a:latin typeface="Trebuchet MS" panose="020B0603020202020204" pitchFamily="34" charset="0"/>
              </a:rPr>
              <a:t>int1 –le int2		Less than or equal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Font typeface="Wingdings" panose="05000000000000000000" pitchFamily="2" charset="2"/>
              <a:buChar char="§"/>
            </a:pPr>
            <a:r>
              <a:rPr lang="en-GB" altLang="en-US" sz="1600">
                <a:solidFill>
                  <a:srgbClr val="003366"/>
                </a:solidFill>
                <a:latin typeface="Trebuchet MS" panose="020B0603020202020204" pitchFamily="34" charset="0"/>
              </a:rPr>
              <a:t>int1 –ge int2		Greater than or equal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Font typeface="Wingdings" panose="05000000000000000000" pitchFamily="2" charset="2"/>
              <a:buNone/>
            </a:pPr>
            <a:endParaRPr lang="en-GB" altLang="en-US" sz="1600">
              <a:solidFill>
                <a:srgbClr val="003366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8980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950" y="371192"/>
            <a:ext cx="10447619" cy="1143000"/>
          </a:xfrm>
        </p:spPr>
        <p:txBody>
          <a:bodyPr/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Combining test with logical operations || (or) &amp;&amp; (and)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3D9F67-A78A-594E-B369-593218C99F26}"/>
              </a:ext>
            </a:extLst>
          </p:cNvPr>
          <p:cNvSpPr txBox="1"/>
          <p:nvPr/>
        </p:nvSpPr>
        <p:spPr>
          <a:xfrm>
            <a:off x="697117" y="1758790"/>
            <a:ext cx="1163753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US" dirty="0"/>
              <a:t>Syntax: if  cond1  &amp;&amp; cond2  ||  cond3 …</a:t>
            </a:r>
            <a:br>
              <a:rPr lang="en-GB" altLang="en-US" dirty="0"/>
            </a:br>
            <a:r>
              <a:rPr lang="en-GB" altLang="en-US" dirty="0"/>
              <a:t>An alternative form is to use a compound statement using the –a and –o keywords, i.e. </a:t>
            </a:r>
          </a:p>
          <a:p>
            <a:pPr>
              <a:lnSpc>
                <a:spcPct val="70000"/>
              </a:lnSpc>
            </a:pPr>
            <a:r>
              <a:rPr lang="en-GB" altLang="en-US" dirty="0"/>
              <a:t>		if cond1 –a cond22 –o cond3 …</a:t>
            </a:r>
          </a:p>
          <a:p>
            <a:pPr>
              <a:lnSpc>
                <a:spcPct val="70000"/>
              </a:lnSpc>
            </a:pPr>
            <a:r>
              <a:rPr lang="en-GB" altLang="en-US" dirty="0"/>
              <a:t>Where cond1,2,3 .. Are either commands returning a a value or test conditions of the form [  ]  or test …</a:t>
            </a:r>
          </a:p>
          <a:p>
            <a:pPr>
              <a:lnSpc>
                <a:spcPct val="70000"/>
              </a:lnSpc>
            </a:pPr>
            <a:endParaRPr lang="en-GB" altLang="en-US" sz="2400" dirty="0">
              <a:latin typeface="Avenir Medium" panose="02000503020000020003" pitchFamily="2" charset="0"/>
            </a:endParaRPr>
          </a:p>
          <a:p>
            <a:pPr>
              <a:lnSpc>
                <a:spcPct val="70000"/>
              </a:lnSpc>
            </a:pPr>
            <a:r>
              <a:rPr lang="en-GB" altLang="en-US" sz="2400" dirty="0">
                <a:latin typeface="Avenir Medium" panose="02000503020000020003" pitchFamily="2" charset="0"/>
              </a:rPr>
              <a:t>Examples: </a:t>
            </a:r>
          </a:p>
          <a:p>
            <a:pPr>
              <a:lnSpc>
                <a:spcPct val="70000"/>
              </a:lnSpc>
            </a:pPr>
            <a:endParaRPr lang="en-GB" altLang="en-US" sz="2400" dirty="0">
              <a:latin typeface="Avenir Medium" panose="02000503020000020003" pitchFamily="2" charset="0"/>
            </a:endParaRPr>
          </a:p>
          <a:p>
            <a:pPr>
              <a:lnSpc>
                <a:spcPct val="70000"/>
              </a:lnSpc>
            </a:pPr>
            <a:r>
              <a:rPr lang="en-GB" altLang="en-US" sz="2400" dirty="0">
                <a:solidFill>
                  <a:srgbClr val="FF6600"/>
                </a:solidFill>
                <a:latin typeface="Avenir Medium" panose="02000503020000020003" pitchFamily="2" charset="0"/>
              </a:rPr>
              <a:t>if  date | grep “Fri”  &amp;&amp;  `date +’%H’` -</a:t>
            </a:r>
            <a:r>
              <a:rPr lang="en-GB" altLang="en-US" sz="2400" dirty="0" err="1">
                <a:solidFill>
                  <a:srgbClr val="FF6600"/>
                </a:solidFill>
                <a:latin typeface="Avenir Medium" panose="02000503020000020003" pitchFamily="2" charset="0"/>
              </a:rPr>
              <a:t>gt</a:t>
            </a:r>
            <a:r>
              <a:rPr lang="en-GB" altLang="en-US" sz="2400" dirty="0">
                <a:solidFill>
                  <a:srgbClr val="FF6600"/>
                </a:solidFill>
                <a:latin typeface="Avenir Medium" panose="02000503020000020003" pitchFamily="2" charset="0"/>
              </a:rPr>
              <a:t> 17  </a:t>
            </a:r>
          </a:p>
          <a:p>
            <a:pPr>
              <a:lnSpc>
                <a:spcPct val="70000"/>
              </a:lnSpc>
            </a:pPr>
            <a:r>
              <a:rPr lang="en-GB" altLang="en-US" sz="2400" dirty="0">
                <a:solidFill>
                  <a:srgbClr val="FF6600"/>
                </a:solidFill>
                <a:latin typeface="Avenir Medium" panose="02000503020000020003" pitchFamily="2" charset="0"/>
              </a:rPr>
              <a:t>then</a:t>
            </a:r>
          </a:p>
          <a:p>
            <a:pPr>
              <a:lnSpc>
                <a:spcPct val="70000"/>
              </a:lnSpc>
            </a:pPr>
            <a:r>
              <a:rPr lang="en-GB" altLang="en-US" sz="2400" dirty="0">
                <a:solidFill>
                  <a:srgbClr val="FF6600"/>
                </a:solidFill>
                <a:latin typeface="Avenir Medium" panose="02000503020000020003" pitchFamily="2" charset="0"/>
              </a:rPr>
              <a:t>	echo “It’s Friday, it’s home time!!!”</a:t>
            </a:r>
          </a:p>
          <a:p>
            <a:pPr>
              <a:lnSpc>
                <a:spcPct val="70000"/>
              </a:lnSpc>
            </a:pPr>
            <a:r>
              <a:rPr lang="en-GB" altLang="en-US" sz="2400" dirty="0">
                <a:solidFill>
                  <a:srgbClr val="FF6600"/>
                </a:solidFill>
                <a:latin typeface="Avenir Medium" panose="02000503020000020003" pitchFamily="2" charset="0"/>
              </a:rPr>
              <a:t>fi</a:t>
            </a:r>
          </a:p>
          <a:p>
            <a:pPr>
              <a:lnSpc>
                <a:spcPct val="70000"/>
              </a:lnSpc>
            </a:pPr>
            <a:endParaRPr lang="en-GB" altLang="en-US" sz="2400" dirty="0">
              <a:solidFill>
                <a:srgbClr val="FF6600"/>
              </a:solidFill>
              <a:latin typeface="Avenir Medium" panose="02000503020000020003" pitchFamily="2" charset="0"/>
            </a:endParaRPr>
          </a:p>
          <a:p>
            <a:pPr>
              <a:lnSpc>
                <a:spcPct val="70000"/>
              </a:lnSpc>
            </a:pPr>
            <a:r>
              <a:rPr lang="en-GB" altLang="en-US" sz="2400" dirty="0">
                <a:solidFill>
                  <a:srgbClr val="FF6600"/>
                </a:solidFill>
                <a:latin typeface="Avenir Medium" panose="02000503020000020003" pitchFamily="2" charset="0"/>
              </a:rPr>
              <a:t>if [ “$a” –</a:t>
            </a:r>
            <a:r>
              <a:rPr lang="en-GB" altLang="en-US" sz="2400" dirty="0" err="1">
                <a:solidFill>
                  <a:srgbClr val="FF6600"/>
                </a:solidFill>
                <a:latin typeface="Avenir Medium" panose="02000503020000020003" pitchFamily="2" charset="0"/>
              </a:rPr>
              <a:t>lt</a:t>
            </a:r>
            <a:r>
              <a:rPr lang="en-GB" altLang="en-US" sz="2400" dirty="0">
                <a:solidFill>
                  <a:srgbClr val="FF6600"/>
                </a:solidFill>
                <a:latin typeface="Avenir Medium" panose="02000503020000020003" pitchFamily="2" charset="0"/>
              </a:rPr>
              <a:t> 0 –o “$a” –</a:t>
            </a:r>
            <a:r>
              <a:rPr lang="en-GB" altLang="en-US" sz="2400" dirty="0" err="1">
                <a:solidFill>
                  <a:srgbClr val="FF6600"/>
                </a:solidFill>
                <a:latin typeface="Avenir Medium" panose="02000503020000020003" pitchFamily="2" charset="0"/>
              </a:rPr>
              <a:t>gt</a:t>
            </a:r>
            <a:r>
              <a:rPr lang="en-GB" altLang="en-US" sz="2400" dirty="0">
                <a:solidFill>
                  <a:srgbClr val="FF6600"/>
                </a:solidFill>
                <a:latin typeface="Avenir Medium" panose="02000503020000020003" pitchFamily="2" charset="0"/>
              </a:rPr>
              <a:t> 100 ]     </a:t>
            </a:r>
            <a:r>
              <a:rPr lang="en-GB" altLang="en-US" sz="2400" dirty="0">
                <a:latin typeface="Avenir Medium" panose="02000503020000020003" pitchFamily="2" charset="0"/>
              </a:rPr>
              <a:t># note the spaces around ] and [</a:t>
            </a:r>
          </a:p>
          <a:p>
            <a:pPr>
              <a:lnSpc>
                <a:spcPct val="70000"/>
              </a:lnSpc>
            </a:pPr>
            <a:r>
              <a:rPr lang="en-GB" altLang="en-US" sz="2400" dirty="0">
                <a:solidFill>
                  <a:srgbClr val="FF6600"/>
                </a:solidFill>
                <a:latin typeface="Avenir Medium" panose="02000503020000020003" pitchFamily="2" charset="0"/>
              </a:rPr>
              <a:t>then</a:t>
            </a:r>
          </a:p>
          <a:p>
            <a:pPr>
              <a:lnSpc>
                <a:spcPct val="70000"/>
              </a:lnSpc>
            </a:pPr>
            <a:r>
              <a:rPr lang="en-GB" altLang="en-US" sz="2400" dirty="0">
                <a:solidFill>
                  <a:srgbClr val="FF6600"/>
                </a:solidFill>
                <a:latin typeface="Avenir Medium" panose="02000503020000020003" pitchFamily="2" charset="0"/>
              </a:rPr>
              <a:t>	echo “ limits exceeded” </a:t>
            </a:r>
          </a:p>
          <a:p>
            <a:pPr>
              <a:lnSpc>
                <a:spcPct val="70000"/>
              </a:lnSpc>
            </a:pPr>
            <a:r>
              <a:rPr lang="en-GB" altLang="en-US" sz="2400" dirty="0">
                <a:solidFill>
                  <a:srgbClr val="FF6600"/>
                </a:solidFill>
                <a:latin typeface="Avenir Medium" panose="02000503020000020003" pitchFamily="2" charset="0"/>
              </a:rPr>
              <a:t>fi</a:t>
            </a:r>
          </a:p>
          <a:p>
            <a:endParaRPr lang="en-US" sz="2400" dirty="0"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888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950" y="371192"/>
            <a:ext cx="10447619" cy="1143000"/>
          </a:xfrm>
        </p:spPr>
        <p:txBody>
          <a:bodyPr/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File enquiry operations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D2BAA3-592A-7F47-BA16-71C8BBB838FF}"/>
              </a:ext>
            </a:extLst>
          </p:cNvPr>
          <p:cNvSpPr txBox="1">
            <a:spLocks noChangeArrowheads="1"/>
          </p:cNvSpPr>
          <p:nvPr/>
        </p:nvSpPr>
        <p:spPr>
          <a:xfrm>
            <a:off x="1788185" y="1411712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>
                <a:latin typeface="Avenir Medium" panose="02000503020000020003" pitchFamily="2" charset="0"/>
              </a:rPr>
              <a:t>-d file			Test if file is a directory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>
                <a:latin typeface="Avenir Medium" panose="02000503020000020003" pitchFamily="2" charset="0"/>
              </a:rPr>
              <a:t>-f file			Test if file is not a directory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>
                <a:latin typeface="Avenir Medium" panose="02000503020000020003" pitchFamily="2" charset="0"/>
              </a:rPr>
              <a:t>-s file			Test if the file has non zero length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>
                <a:latin typeface="Avenir Medium" panose="02000503020000020003" pitchFamily="2" charset="0"/>
              </a:rPr>
              <a:t>-r file			Test if the file is readable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>
                <a:latin typeface="Avenir Medium" panose="02000503020000020003" pitchFamily="2" charset="0"/>
              </a:rPr>
              <a:t>-w file			Test if the file is writable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>
                <a:latin typeface="Avenir Medium" panose="02000503020000020003" pitchFamily="2" charset="0"/>
              </a:rPr>
              <a:t>-x file			Test if the file is executable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>
                <a:latin typeface="Avenir Medium" panose="02000503020000020003" pitchFamily="2" charset="0"/>
              </a:rPr>
              <a:t>-o file			Test if the file is owned by the user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>
                <a:latin typeface="Avenir Medium" panose="02000503020000020003" pitchFamily="2" charset="0"/>
              </a:rPr>
              <a:t>-e file			Test if the file exists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>
                <a:latin typeface="Avenir Medium" panose="02000503020000020003" pitchFamily="2" charset="0"/>
              </a:rPr>
              <a:t>-z file			Test if the file has zero length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400">
              <a:latin typeface="Avenir Medium" panose="02000503020000020003" pitchFamily="2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>
                <a:latin typeface="Avenir Medium" panose="02000503020000020003" pitchFamily="2" charset="0"/>
              </a:rPr>
              <a:t>All these conditions return true if satisfied and false otherwise.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400" dirty="0"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2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6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606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dirty="0">
                <a:solidFill>
                  <a:srgbClr val="60622A"/>
                </a:solidFill>
                <a:latin typeface="+mj-lt"/>
                <a:cs typeface="+mj-cs"/>
              </a:rPr>
              <a:t>UNIX Shell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105435-5F0D-7B43-96B4-F09603BD2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366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69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4100" b="1"/>
              <a:t>Decision logic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B95D3D-0877-6344-B04E-4C045E19E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88" b="1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458490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5400" b="1">
                <a:solidFill>
                  <a:srgbClr val="FFFFFF"/>
                </a:solidFill>
              </a:rPr>
              <a:t>Another example of decisions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99C486-33F6-E14D-9005-EBB0A69CF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687761"/>
            <a:ext cx="5455917" cy="32375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8C70EA-3DBB-D247-A339-EB37F53C1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3" y="1003950"/>
            <a:ext cx="5455917" cy="2605199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6112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950" y="371192"/>
            <a:ext cx="10447619" cy="1143000"/>
          </a:xfrm>
        </p:spPr>
        <p:txBody>
          <a:bodyPr/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Loops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A179833-A0A5-0541-93B8-811DB37A698C}"/>
              </a:ext>
            </a:extLst>
          </p:cNvPr>
          <p:cNvSpPr txBox="1">
            <a:spLocks noChangeArrowheads="1"/>
          </p:cNvSpPr>
          <p:nvPr/>
        </p:nvSpPr>
        <p:spPr>
          <a:xfrm>
            <a:off x="645812" y="1514192"/>
            <a:ext cx="10652912" cy="388077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>
                <a:latin typeface="Avenir Medium" panose="0200050302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altLang="en-US"/>
              <a:t>Loop is a block of code that is repeated a number of times.</a:t>
            </a:r>
          </a:p>
          <a:p>
            <a:r>
              <a:rPr lang="en-GB" altLang="en-US"/>
              <a:t>The repeating is performed either a pre-determined number of times determined by a list of items in the loop count  ( for loops ) or until a particular condition is satisfied ( while and until loops)</a:t>
            </a:r>
          </a:p>
          <a:p>
            <a:r>
              <a:rPr lang="en-GB" altLang="en-US"/>
              <a:t>To provide flexibility to the loop constructs there are also two statements namely break and continue are provided.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530411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950" y="371192"/>
            <a:ext cx="10447619" cy="1143000"/>
          </a:xfrm>
        </p:spPr>
        <p:txBody>
          <a:bodyPr/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For loops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54A5B4-F500-8A4A-82A3-AEDF21458948}"/>
              </a:ext>
            </a:extLst>
          </p:cNvPr>
          <p:cNvSpPr txBox="1">
            <a:spLocks noChangeArrowheads="1"/>
          </p:cNvSpPr>
          <p:nvPr/>
        </p:nvSpPr>
        <p:spPr>
          <a:xfrm>
            <a:off x="1975730" y="1412875"/>
            <a:ext cx="7696200" cy="40322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>
                <a:latin typeface="Avenir Medium" panose="02000503020000020003" pitchFamily="2" charset="0"/>
              </a:rPr>
              <a:t>Syntax: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>
                <a:latin typeface="Avenir Medium" panose="02000503020000020003" pitchFamily="2" charset="0"/>
              </a:rPr>
              <a:t>   		for  arg in list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>
                <a:latin typeface="Avenir Medium" panose="02000503020000020003" pitchFamily="2" charset="0"/>
              </a:rPr>
              <a:t>	   	do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>
                <a:latin typeface="Avenir Medium" panose="02000503020000020003" pitchFamily="2" charset="0"/>
              </a:rPr>
              <a:t>         	     command(s)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>
                <a:latin typeface="Avenir Medium" panose="02000503020000020003" pitchFamily="2" charset="0"/>
              </a:rPr>
              <a:t>	               ...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>
                <a:latin typeface="Avenir Medium" panose="02000503020000020003" pitchFamily="2" charset="0"/>
              </a:rPr>
              <a:t>    		done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>
                <a:latin typeface="Avenir Medium" panose="02000503020000020003" pitchFamily="2" charset="0"/>
              </a:rPr>
              <a:t>Where the value of the variable arg is set to the values provided in the list one at a time and the block of statements executed. This is repeated until the list is exhausted.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>
                <a:latin typeface="Avenir Medium" panose="02000503020000020003" pitchFamily="2" charset="0"/>
              </a:rPr>
              <a:t>Example: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>
                <a:solidFill>
                  <a:srgbClr val="FF6600"/>
                </a:solidFill>
                <a:latin typeface="Avenir Medium" panose="02000503020000020003" pitchFamily="2" charset="0"/>
              </a:rPr>
              <a:t> 		for i in 3 2 5 7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>
                <a:solidFill>
                  <a:srgbClr val="FF6600"/>
                </a:solidFill>
                <a:latin typeface="Avenir Medium" panose="02000503020000020003" pitchFamily="2" charset="0"/>
              </a:rPr>
              <a:t> 		do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>
                <a:solidFill>
                  <a:srgbClr val="FF6600"/>
                </a:solidFill>
                <a:latin typeface="Avenir Medium" panose="02000503020000020003" pitchFamily="2" charset="0"/>
              </a:rPr>
              <a:t>   		       echo " $i times 5 is  $((  $i  * 5 ))  "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>
                <a:solidFill>
                  <a:srgbClr val="FF6600"/>
                </a:solidFill>
                <a:latin typeface="Avenir Medium" panose="02000503020000020003" pitchFamily="2" charset="0"/>
              </a:rPr>
              <a:t> 		done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000">
              <a:solidFill>
                <a:srgbClr val="FF6600"/>
              </a:solidFill>
              <a:latin typeface="Avenir Medium" panose="02000503020000020003" pitchFamily="2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000">
              <a:solidFill>
                <a:srgbClr val="FF6600"/>
              </a:solidFill>
              <a:latin typeface="Avenir Medium" panose="02000503020000020003" pitchFamily="2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000">
              <a:latin typeface="Avenir Medium" panose="02000503020000020003" pitchFamily="2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000" dirty="0"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1356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950" y="371192"/>
            <a:ext cx="10447619" cy="1143000"/>
          </a:xfrm>
        </p:spPr>
        <p:txBody>
          <a:bodyPr/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While Loop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A9C4AF-CDDF-594B-ABF9-C41A320E623B}"/>
              </a:ext>
            </a:extLst>
          </p:cNvPr>
          <p:cNvSpPr txBox="1">
            <a:spLocks noChangeArrowheads="1"/>
          </p:cNvSpPr>
          <p:nvPr/>
        </p:nvSpPr>
        <p:spPr>
          <a:xfrm>
            <a:off x="905428" y="1247115"/>
            <a:ext cx="10447618" cy="45259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8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Medium" panose="02000503020000020003" pitchFamily="2" charset="0"/>
              </a:defRPr>
            </a:lvl1pPr>
            <a:lvl2pPr marL="685800" lvl="1" indent="-228600">
              <a:lnSpc>
                <a:spcPct val="8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None/>
              <a:defRPr sz="2400" b="0" i="0">
                <a:latin typeface="Avenir Roman" panose="0200050302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>
                <a:latin typeface="Avenir Roman" panose="0200050302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A different pattern for looping is created using the </a:t>
            </a:r>
            <a:r>
              <a:rPr lang="en-US" altLang="zh-CN" dirty="0">
                <a:solidFill>
                  <a:srgbClr val="FF0000"/>
                </a:solidFill>
              </a:rPr>
              <a:t>while</a:t>
            </a:r>
            <a:r>
              <a:rPr lang="en-US" altLang="zh-CN" dirty="0"/>
              <a:t> statement</a:t>
            </a:r>
          </a:p>
          <a:p>
            <a:r>
              <a:rPr lang="en-US" altLang="zh-CN" dirty="0"/>
              <a:t>The </a:t>
            </a:r>
            <a:r>
              <a:rPr lang="en-US" altLang="zh-CN" dirty="0">
                <a:solidFill>
                  <a:srgbClr val="00B050"/>
                </a:solidFill>
              </a:rPr>
              <a:t>while statement </a:t>
            </a:r>
            <a:r>
              <a:rPr lang="en-US" altLang="zh-CN" dirty="0"/>
              <a:t>best illustrates how to set up a loop to test repeatedly for a matching condition</a:t>
            </a:r>
          </a:p>
          <a:p>
            <a:r>
              <a:rPr lang="en-US" altLang="zh-CN" dirty="0"/>
              <a:t>The while loop tests an expression in a manner similar to the if statement</a:t>
            </a:r>
          </a:p>
          <a:p>
            <a:r>
              <a:rPr lang="en-US" altLang="zh-CN" dirty="0">
                <a:solidFill>
                  <a:srgbClr val="00B050"/>
                </a:solidFill>
              </a:rPr>
              <a:t>As long as the statement inside the brackets is true, the statements inside the do and done statements repeat</a:t>
            </a:r>
          </a:p>
        </p:txBody>
      </p:sp>
    </p:spTree>
    <p:extLst>
      <p:ext uri="{BB962C8B-B14F-4D97-AF65-F5344CB8AC3E}">
        <p14:creationId xmlns:p14="http://schemas.microsoft.com/office/powerpoint/2010/main" val="15872152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950" y="371192"/>
            <a:ext cx="10447619" cy="1143000"/>
          </a:xfrm>
        </p:spPr>
        <p:txBody>
          <a:bodyPr/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While Loop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55EDCC-772A-1E44-8E7A-AB1D2AB78A6A}"/>
              </a:ext>
            </a:extLst>
          </p:cNvPr>
          <p:cNvSpPr txBox="1">
            <a:spLocks noChangeArrowheads="1"/>
          </p:cNvSpPr>
          <p:nvPr/>
        </p:nvSpPr>
        <p:spPr>
          <a:xfrm>
            <a:off x="1638048" y="1471188"/>
            <a:ext cx="7416800" cy="36734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None/>
            </a:pPr>
            <a:r>
              <a:rPr lang="en-GB" altLang="en-US" sz="2000" dirty="0">
                <a:latin typeface="Avenir Medium" panose="02000503020000020003" pitchFamily="2" charset="0"/>
              </a:rPr>
              <a:t>Syntax: </a:t>
            </a:r>
          </a:p>
          <a:p>
            <a:pPr lvl="1">
              <a:buFontTx/>
              <a:buNone/>
            </a:pPr>
            <a:r>
              <a:rPr lang="en-GB" altLang="en-US" sz="2000" dirty="0">
                <a:latin typeface="Avenir Medium" panose="02000503020000020003" pitchFamily="2" charset="0"/>
              </a:rPr>
              <a:t>	while </a:t>
            </a:r>
            <a:r>
              <a:rPr lang="en-GB" altLang="en-US" sz="2000" dirty="0" err="1">
                <a:latin typeface="Avenir Medium" panose="02000503020000020003" pitchFamily="2" charset="0"/>
              </a:rPr>
              <a:t>this_command_execute_successfully</a:t>
            </a:r>
            <a:endParaRPr lang="en-GB" altLang="en-US" sz="2000" dirty="0">
              <a:latin typeface="Avenir Medium" panose="02000503020000020003" pitchFamily="2" charset="0"/>
            </a:endParaRPr>
          </a:p>
          <a:p>
            <a:pPr lvl="1">
              <a:buFontTx/>
              <a:buNone/>
            </a:pPr>
            <a:r>
              <a:rPr lang="en-GB" altLang="en-US" sz="2000" dirty="0">
                <a:latin typeface="Avenir Medium" panose="02000503020000020003" pitchFamily="2" charset="0"/>
              </a:rPr>
              <a:t>		do</a:t>
            </a:r>
          </a:p>
          <a:p>
            <a:pPr lvl="1">
              <a:buFontTx/>
              <a:buNone/>
            </a:pPr>
            <a:r>
              <a:rPr lang="en-GB" altLang="en-US" sz="2000" dirty="0">
                <a:latin typeface="Avenir Medium" panose="02000503020000020003" pitchFamily="2" charset="0"/>
              </a:rPr>
              <a:t>			this command</a:t>
            </a:r>
          </a:p>
          <a:p>
            <a:pPr lvl="1">
              <a:buFontTx/>
              <a:buNone/>
            </a:pPr>
            <a:r>
              <a:rPr lang="en-GB" altLang="en-US" sz="2000" dirty="0">
                <a:latin typeface="Avenir Medium" panose="02000503020000020003" pitchFamily="2" charset="0"/>
              </a:rPr>
              <a:t>			and this command</a:t>
            </a:r>
          </a:p>
          <a:p>
            <a:pPr lvl="1">
              <a:buFontTx/>
              <a:buNone/>
            </a:pPr>
            <a:r>
              <a:rPr lang="en-GB" altLang="en-US" sz="2000" dirty="0">
                <a:latin typeface="Avenir Medium" panose="02000503020000020003" pitchFamily="2" charset="0"/>
              </a:rPr>
              <a:t>		done</a:t>
            </a:r>
          </a:p>
          <a:p>
            <a:pPr lvl="1">
              <a:buFontTx/>
              <a:buNone/>
            </a:pPr>
            <a:endParaRPr lang="en-GB" altLang="en-US" sz="2000" dirty="0">
              <a:latin typeface="Avenir Medium" panose="02000503020000020003" pitchFamily="2" charset="0"/>
            </a:endParaRPr>
          </a:p>
          <a:p>
            <a:pPr lvl="1">
              <a:buFontTx/>
              <a:buNone/>
            </a:pPr>
            <a:r>
              <a:rPr lang="en-GB" altLang="en-US" sz="2000" dirty="0">
                <a:latin typeface="Avenir Medium" panose="02000503020000020003" pitchFamily="2" charset="0"/>
              </a:rPr>
              <a:t>EXAMPLE: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>
                <a:latin typeface="Avenir Medium" panose="02000503020000020003" pitchFamily="2" charset="0"/>
              </a:rPr>
              <a:t>		</a:t>
            </a:r>
            <a:r>
              <a:rPr lang="en-GB" altLang="en-US" sz="2000" dirty="0">
                <a:solidFill>
                  <a:srgbClr val="FF6600"/>
                </a:solidFill>
                <a:latin typeface="Avenir Medium" panose="02000503020000020003" pitchFamily="2" charset="0"/>
              </a:rPr>
              <a:t>while test "$</a:t>
            </a:r>
            <a:r>
              <a:rPr lang="en-GB" altLang="en-US" sz="2000" dirty="0" err="1">
                <a:solidFill>
                  <a:srgbClr val="FF6600"/>
                </a:solidFill>
                <a:latin typeface="Avenir Medium" panose="02000503020000020003" pitchFamily="2" charset="0"/>
              </a:rPr>
              <a:t>i</a:t>
            </a:r>
            <a:r>
              <a:rPr lang="en-GB" altLang="en-US" sz="2000" dirty="0">
                <a:solidFill>
                  <a:srgbClr val="FF6600"/>
                </a:solidFill>
                <a:latin typeface="Avenir Medium" panose="02000503020000020003" pitchFamily="2" charset="0"/>
              </a:rPr>
              <a:t>" -</a:t>
            </a:r>
            <a:r>
              <a:rPr lang="en-GB" altLang="en-US" sz="2000" dirty="0" err="1">
                <a:solidFill>
                  <a:srgbClr val="FF6600"/>
                </a:solidFill>
                <a:latin typeface="Avenir Medium" panose="02000503020000020003" pitchFamily="2" charset="0"/>
              </a:rPr>
              <a:t>gt</a:t>
            </a:r>
            <a:r>
              <a:rPr lang="en-GB" altLang="en-US" sz="2000" dirty="0">
                <a:solidFill>
                  <a:srgbClr val="FF6600"/>
                </a:solidFill>
                <a:latin typeface="Avenir Medium" panose="02000503020000020003" pitchFamily="2" charset="0"/>
              </a:rPr>
              <a:t> 0      </a:t>
            </a:r>
            <a:r>
              <a:rPr lang="en-GB" altLang="en-US" sz="2000" dirty="0">
                <a:latin typeface="Avenir Medium" panose="02000503020000020003" pitchFamily="2" charset="0"/>
              </a:rPr>
              <a:t># can also be  while  [ $</a:t>
            </a:r>
            <a:r>
              <a:rPr lang="en-GB" altLang="en-US" sz="2000" dirty="0" err="1">
                <a:latin typeface="Avenir Medium" panose="02000503020000020003" pitchFamily="2" charset="0"/>
              </a:rPr>
              <a:t>i</a:t>
            </a:r>
            <a:r>
              <a:rPr lang="en-GB" altLang="en-US" sz="2000" dirty="0">
                <a:latin typeface="Avenir Medium" panose="02000503020000020003" pitchFamily="2" charset="0"/>
              </a:rPr>
              <a:t> &gt; 0 ]</a:t>
            </a:r>
            <a:r>
              <a:rPr lang="en-GB" altLang="en-US" sz="2000" dirty="0">
                <a:solidFill>
                  <a:srgbClr val="FF6600"/>
                </a:solidFill>
                <a:latin typeface="Avenir Medium" panose="02000503020000020003" pitchFamily="2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FF6600"/>
                </a:solidFill>
                <a:latin typeface="Avenir Medium" panose="02000503020000020003" pitchFamily="2" charset="0"/>
              </a:rPr>
              <a:t>  		do	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FF6600"/>
                </a:solidFill>
                <a:latin typeface="Avenir Medium" panose="02000503020000020003" pitchFamily="2" charset="0"/>
              </a:rPr>
              <a:t>    		</a:t>
            </a:r>
            <a:r>
              <a:rPr lang="en-GB" altLang="en-US" sz="2000" dirty="0" err="1">
                <a:solidFill>
                  <a:srgbClr val="FF6600"/>
                </a:solidFill>
                <a:latin typeface="Avenir Medium" panose="02000503020000020003" pitchFamily="2" charset="0"/>
              </a:rPr>
              <a:t>i</a:t>
            </a:r>
            <a:r>
              <a:rPr lang="en-GB" altLang="en-US" sz="2000" dirty="0">
                <a:solidFill>
                  <a:srgbClr val="FF6600"/>
                </a:solidFill>
                <a:latin typeface="Avenir Medium" panose="02000503020000020003" pitchFamily="2" charset="0"/>
              </a:rPr>
              <a:t>=`expr $</a:t>
            </a:r>
            <a:r>
              <a:rPr lang="en-GB" altLang="en-US" sz="2000" dirty="0" err="1">
                <a:solidFill>
                  <a:srgbClr val="FF6600"/>
                </a:solidFill>
                <a:latin typeface="Avenir Medium" panose="02000503020000020003" pitchFamily="2" charset="0"/>
              </a:rPr>
              <a:t>i</a:t>
            </a:r>
            <a:r>
              <a:rPr lang="en-GB" altLang="en-US" sz="2000" dirty="0">
                <a:solidFill>
                  <a:srgbClr val="FF6600"/>
                </a:solidFill>
                <a:latin typeface="Avenir Medium" panose="02000503020000020003" pitchFamily="2" charset="0"/>
              </a:rPr>
              <a:t> - 1`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FF6600"/>
                </a:solidFill>
                <a:latin typeface="Avenir Medium" panose="02000503020000020003" pitchFamily="2" charset="0"/>
              </a:rPr>
              <a:t>  		done</a:t>
            </a:r>
          </a:p>
          <a:p>
            <a:pPr lvl="1">
              <a:buFontTx/>
              <a:buNone/>
            </a:pPr>
            <a:endParaRPr lang="en-GB" altLang="en-US" sz="2000" dirty="0">
              <a:solidFill>
                <a:srgbClr val="FF6600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462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5400" b="1">
                <a:solidFill>
                  <a:srgbClr val="FFFFFF"/>
                </a:solidFill>
              </a:rPr>
              <a:t>Looping Logic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8EB21D-2D01-DD49-83F8-C2B50FD36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230020"/>
            <a:ext cx="5455917" cy="2153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FD7D2E-A319-C049-BD0D-44603194B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3" y="1411896"/>
            <a:ext cx="5455917" cy="1789306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9989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5400" b="1">
                <a:solidFill>
                  <a:srgbClr val="FFFFFF"/>
                </a:solidFill>
              </a:rPr>
              <a:t>Adding integers from 1 to 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ACF2D0-45AF-014C-A42C-234C7FAAD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783214"/>
            <a:ext cx="5455917" cy="30466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2AA4C-01B9-FA49-8F2B-46A9A3C7A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3" y="1174447"/>
            <a:ext cx="5455917" cy="2264204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8808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950" y="371192"/>
            <a:ext cx="10447619" cy="1143000"/>
          </a:xfrm>
        </p:spPr>
        <p:txBody>
          <a:bodyPr/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Until loops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79A0A6-4809-AA40-9DB5-B176F270DB2B}"/>
              </a:ext>
            </a:extLst>
          </p:cNvPr>
          <p:cNvSpPr txBox="1">
            <a:spLocks noChangeArrowheads="1"/>
          </p:cNvSpPr>
          <p:nvPr/>
        </p:nvSpPr>
        <p:spPr>
          <a:xfrm>
            <a:off x="890257" y="1418206"/>
            <a:ext cx="9765672" cy="38807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2400" dirty="0">
                <a:latin typeface="Avenir Medium" panose="02000503020000020003" pitchFamily="2" charset="0"/>
              </a:rPr>
              <a:t>The syntax and usage is almost identical to the while-loops.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 dirty="0">
                <a:latin typeface="Avenir Medium" panose="02000503020000020003" pitchFamily="2" charset="0"/>
              </a:rPr>
              <a:t>Except that the block is executed until the test condition is satisfied, which is the opposite of the effect of test condition in while loops.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 dirty="0">
                <a:latin typeface="Avenir Medium" panose="02000503020000020003" pitchFamily="2" charset="0"/>
              </a:rPr>
              <a:t>Note: You can think of until as equivalent to </a:t>
            </a:r>
            <a:r>
              <a:rPr lang="en-GB" altLang="en-US" sz="2400" dirty="0" err="1">
                <a:latin typeface="Avenir Medium" panose="02000503020000020003" pitchFamily="2" charset="0"/>
              </a:rPr>
              <a:t>not_while</a:t>
            </a:r>
            <a:endParaRPr lang="en-GB" altLang="en-US" sz="2400" dirty="0">
              <a:latin typeface="Avenir Medium" panose="02000503020000020003" pitchFamily="2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 dirty="0">
                <a:latin typeface="Avenir Medium" panose="02000503020000020003" pitchFamily="2" charset="0"/>
              </a:rPr>
              <a:t>Syntax:    	</a:t>
            </a:r>
            <a:r>
              <a:rPr lang="en-GB" altLang="en-US" sz="2400" dirty="0">
                <a:solidFill>
                  <a:srgbClr val="FF6600"/>
                </a:solidFill>
                <a:latin typeface="Avenir Medium" panose="02000503020000020003" pitchFamily="2" charset="0"/>
              </a:rPr>
              <a:t>until test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FF6600"/>
                </a:solidFill>
                <a:latin typeface="Avenir Medium" panose="02000503020000020003" pitchFamily="2" charset="0"/>
              </a:rPr>
              <a:t>			do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FF6600"/>
                </a:solidFill>
                <a:latin typeface="Avenir Medium" panose="02000503020000020003" pitchFamily="2" charset="0"/>
              </a:rPr>
              <a:t>			   commands ….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FF6600"/>
                </a:solidFill>
                <a:latin typeface="Avenir Medium" panose="02000503020000020003" pitchFamily="2" charset="0"/>
              </a:rPr>
              <a:t>			done </a:t>
            </a:r>
            <a:endParaRPr lang="en-US" altLang="en-US" sz="2400" dirty="0">
              <a:solidFill>
                <a:srgbClr val="FF6600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402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950" y="371192"/>
            <a:ext cx="10447619" cy="1143000"/>
          </a:xfrm>
        </p:spPr>
        <p:txBody>
          <a:bodyPr/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Switch/Case Logic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A57F880-40E2-584B-94F2-535E4D234332}"/>
              </a:ext>
            </a:extLst>
          </p:cNvPr>
          <p:cNvSpPr txBox="1">
            <a:spLocks noChangeArrowheads="1"/>
          </p:cNvSpPr>
          <p:nvPr/>
        </p:nvSpPr>
        <p:spPr>
          <a:xfrm>
            <a:off x="1103014" y="1396497"/>
            <a:ext cx="9985972" cy="45259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70000"/>
              </a:lnSpc>
              <a:spcBef>
                <a:spcPct val="35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800" b="0" i="0">
                <a:latin typeface="Avenir Medium" panose="02000503020000020003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Roman" panose="0200050302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>
                <a:latin typeface="Avenir Roman" panose="0200050302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The switch </a:t>
            </a:r>
            <a:r>
              <a:rPr lang="en-US" altLang="zh-CN" dirty="0">
                <a:solidFill>
                  <a:srgbClr val="FF0000"/>
                </a:solidFill>
              </a:rPr>
              <a:t>logic structure </a:t>
            </a:r>
            <a:r>
              <a:rPr lang="en-US" altLang="zh-CN" dirty="0"/>
              <a:t>simplifies the selection of a match when you have a list of choices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It allows your program to perform one of many actions, depending upon the value of a variable</a:t>
            </a:r>
          </a:p>
        </p:txBody>
      </p:sp>
    </p:spTree>
    <p:extLst>
      <p:ext uri="{BB962C8B-B14F-4D97-AF65-F5344CB8AC3E}">
        <p14:creationId xmlns:p14="http://schemas.microsoft.com/office/powerpoint/2010/main" val="264015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shell to use?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0351AD-2F5F-8949-9C33-A0EB441285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1252330"/>
            <a:ext cx="10355263" cy="471825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GB" altLang="en-US" sz="1900" b="1" dirty="0" err="1">
                <a:solidFill>
                  <a:schemeClr val="hlink"/>
                </a:solidFill>
              </a:rPr>
              <a:t>sh</a:t>
            </a:r>
            <a:r>
              <a:rPr lang="en-GB" altLang="en-US" sz="1900" b="1" dirty="0">
                <a:solidFill>
                  <a:schemeClr val="hlink"/>
                </a:solidFill>
              </a:rPr>
              <a:t> </a:t>
            </a:r>
            <a:r>
              <a:rPr lang="en-GB" altLang="en-US" sz="1900" dirty="0"/>
              <a:t>( Bourne shell) was considered better for programming</a:t>
            </a:r>
          </a:p>
          <a:p>
            <a:pPr>
              <a:lnSpc>
                <a:spcPct val="70000"/>
              </a:lnSpc>
            </a:pPr>
            <a:r>
              <a:rPr lang="en-GB" altLang="en-US" sz="1900" b="1" dirty="0" err="1">
                <a:solidFill>
                  <a:schemeClr val="hlink"/>
                </a:solidFill>
              </a:rPr>
              <a:t>csh</a:t>
            </a:r>
            <a:r>
              <a:rPr lang="en-GB" altLang="en-US" sz="1900" b="1" dirty="0">
                <a:solidFill>
                  <a:schemeClr val="hlink"/>
                </a:solidFill>
              </a:rPr>
              <a:t> </a:t>
            </a:r>
            <a:r>
              <a:rPr lang="en-GB" altLang="en-US" sz="1900" dirty="0"/>
              <a:t>(C-Shell ) was considered better for interactive work.</a:t>
            </a:r>
          </a:p>
          <a:p>
            <a:pPr>
              <a:lnSpc>
                <a:spcPct val="70000"/>
              </a:lnSpc>
            </a:pPr>
            <a:r>
              <a:rPr lang="en-GB" altLang="en-US" sz="1900" b="1" dirty="0" err="1">
                <a:solidFill>
                  <a:schemeClr val="hlink"/>
                </a:solidFill>
              </a:rPr>
              <a:t>tcsh</a:t>
            </a:r>
            <a:r>
              <a:rPr lang="en-GB" altLang="en-US" sz="1900" b="1" dirty="0"/>
              <a:t> </a:t>
            </a:r>
            <a:r>
              <a:rPr lang="en-GB" altLang="en-US" sz="1900" dirty="0"/>
              <a:t>and</a:t>
            </a:r>
            <a:r>
              <a:rPr lang="en-GB" altLang="en-US" sz="1900" b="1" dirty="0">
                <a:solidFill>
                  <a:schemeClr val="hlink"/>
                </a:solidFill>
              </a:rPr>
              <a:t> </a:t>
            </a:r>
            <a:r>
              <a:rPr lang="en-GB" altLang="en-US" sz="1900" b="1" dirty="0" err="1">
                <a:solidFill>
                  <a:schemeClr val="hlink"/>
                </a:solidFill>
              </a:rPr>
              <a:t>korn</a:t>
            </a:r>
            <a:r>
              <a:rPr lang="en-GB" altLang="en-US" sz="1900" b="1" dirty="0">
                <a:solidFill>
                  <a:schemeClr val="hlink"/>
                </a:solidFill>
              </a:rPr>
              <a:t> </a:t>
            </a:r>
            <a:r>
              <a:rPr lang="en-GB" altLang="en-US" sz="1900" dirty="0"/>
              <a:t>were improvements on c-shell and </a:t>
            </a:r>
            <a:r>
              <a:rPr lang="en-GB" altLang="en-US" sz="1900" dirty="0" err="1"/>
              <a:t>bourne</a:t>
            </a:r>
            <a:r>
              <a:rPr lang="en-GB" altLang="en-US" sz="1900" dirty="0"/>
              <a:t> shell respectively.</a:t>
            </a:r>
          </a:p>
          <a:p>
            <a:pPr>
              <a:lnSpc>
                <a:spcPct val="70000"/>
              </a:lnSpc>
            </a:pPr>
            <a:r>
              <a:rPr lang="en-GB" altLang="en-US" sz="1900" b="1" dirty="0">
                <a:solidFill>
                  <a:schemeClr val="hlink"/>
                </a:solidFill>
              </a:rPr>
              <a:t>bash</a:t>
            </a:r>
            <a:r>
              <a:rPr lang="en-GB" altLang="en-US" sz="1900" dirty="0"/>
              <a:t> is largely compatible with </a:t>
            </a:r>
            <a:r>
              <a:rPr lang="en-GB" altLang="en-US" sz="1900" dirty="0" err="1"/>
              <a:t>sh</a:t>
            </a:r>
            <a:r>
              <a:rPr lang="en-GB" altLang="en-US" sz="1900" dirty="0"/>
              <a:t> and also has many of the nice features of the other shells</a:t>
            </a:r>
          </a:p>
          <a:p>
            <a:pPr>
              <a:lnSpc>
                <a:spcPct val="70000"/>
              </a:lnSpc>
            </a:pPr>
            <a:r>
              <a:rPr lang="en-US" altLang="en-US" sz="1900" dirty="0">
                <a:solidFill>
                  <a:srgbClr val="FF6600"/>
                </a:solidFill>
              </a:rPr>
              <a:t>On many systems such as our LINUX clusters </a:t>
            </a:r>
            <a:r>
              <a:rPr lang="en-US" altLang="en-US" sz="1900" dirty="0" err="1">
                <a:solidFill>
                  <a:srgbClr val="FF6600"/>
                </a:solidFill>
              </a:rPr>
              <a:t>sh</a:t>
            </a:r>
            <a:r>
              <a:rPr lang="en-US" altLang="en-US" sz="1900" dirty="0">
                <a:solidFill>
                  <a:srgbClr val="FF6600"/>
                </a:solidFill>
              </a:rPr>
              <a:t> is symbolically linked to bash, </a:t>
            </a:r>
            <a:r>
              <a:rPr lang="en-US" altLang="en-US" sz="1900" dirty="0"/>
              <a:t>/bin/</a:t>
            </a:r>
            <a:r>
              <a:rPr lang="en-US" altLang="en-US" sz="1900" dirty="0" err="1"/>
              <a:t>sh</a:t>
            </a:r>
            <a:r>
              <a:rPr lang="en-US" altLang="en-US" sz="1900" dirty="0"/>
              <a:t> -&gt; /bin/bash</a:t>
            </a:r>
            <a:r>
              <a:rPr lang="en-US" altLang="en-US" sz="1900" dirty="0">
                <a:solidFill>
                  <a:srgbClr val="FF6600"/>
                </a:solidFill>
              </a:rPr>
              <a:t> </a:t>
            </a:r>
            <a:endParaRPr lang="en-GB" altLang="en-US" sz="1900" dirty="0">
              <a:solidFill>
                <a:srgbClr val="FF6600"/>
              </a:solidFill>
            </a:endParaRPr>
          </a:p>
          <a:p>
            <a:pPr>
              <a:lnSpc>
                <a:spcPct val="70000"/>
              </a:lnSpc>
            </a:pPr>
            <a:r>
              <a:rPr lang="en-GB" altLang="en-US" sz="1900" dirty="0">
                <a:solidFill>
                  <a:srgbClr val="FF6600"/>
                </a:solidFill>
              </a:rPr>
              <a:t>We recommend that you use </a:t>
            </a:r>
            <a:r>
              <a:rPr lang="en-GB" altLang="en-US" sz="1900" dirty="0" err="1">
                <a:solidFill>
                  <a:srgbClr val="FF6600"/>
                </a:solidFill>
              </a:rPr>
              <a:t>sh</a:t>
            </a:r>
            <a:r>
              <a:rPr lang="en-GB" altLang="en-US" sz="1900" dirty="0">
                <a:solidFill>
                  <a:srgbClr val="FF6600"/>
                </a:solidFill>
              </a:rPr>
              <a:t>/bash for writing new shell scripts but learn </a:t>
            </a:r>
            <a:r>
              <a:rPr lang="en-GB" altLang="en-US" sz="1900" dirty="0" err="1">
                <a:solidFill>
                  <a:srgbClr val="FF6600"/>
                </a:solidFill>
              </a:rPr>
              <a:t>csh</a:t>
            </a:r>
            <a:r>
              <a:rPr lang="en-GB" altLang="en-US" sz="1900" dirty="0">
                <a:solidFill>
                  <a:srgbClr val="FF6600"/>
                </a:solidFill>
              </a:rPr>
              <a:t>/</a:t>
            </a:r>
            <a:r>
              <a:rPr lang="en-GB" altLang="en-US" sz="1900" dirty="0" err="1">
                <a:solidFill>
                  <a:srgbClr val="FF6600"/>
                </a:solidFill>
              </a:rPr>
              <a:t>tcsh</a:t>
            </a:r>
            <a:r>
              <a:rPr lang="en-GB" altLang="en-US" sz="1900" dirty="0">
                <a:solidFill>
                  <a:srgbClr val="FF6600"/>
                </a:solidFill>
              </a:rPr>
              <a:t> to understand existing scripts. </a:t>
            </a:r>
          </a:p>
          <a:p>
            <a:pPr>
              <a:lnSpc>
                <a:spcPct val="70000"/>
              </a:lnSpc>
            </a:pPr>
            <a:r>
              <a:rPr lang="en-GB" altLang="en-US" sz="1900" dirty="0">
                <a:solidFill>
                  <a:srgbClr val="FF6600"/>
                </a:solidFill>
              </a:rPr>
              <a:t>Many, if not all, scientific applications require </a:t>
            </a:r>
            <a:r>
              <a:rPr lang="en-GB" altLang="en-US" sz="1900" dirty="0" err="1">
                <a:solidFill>
                  <a:srgbClr val="FF6600"/>
                </a:solidFill>
              </a:rPr>
              <a:t>csh</a:t>
            </a:r>
            <a:r>
              <a:rPr lang="en-GB" altLang="en-US" sz="1900" dirty="0">
                <a:solidFill>
                  <a:srgbClr val="FF6600"/>
                </a:solidFill>
              </a:rPr>
              <a:t>/</a:t>
            </a:r>
            <a:r>
              <a:rPr lang="en-GB" altLang="en-US" sz="1900" dirty="0" err="1">
                <a:solidFill>
                  <a:srgbClr val="FF6600"/>
                </a:solidFill>
              </a:rPr>
              <a:t>tcsh</a:t>
            </a:r>
            <a:r>
              <a:rPr lang="en-GB" altLang="en-US" sz="1900" dirty="0">
                <a:solidFill>
                  <a:srgbClr val="FF6600"/>
                </a:solidFill>
              </a:rPr>
              <a:t> environment (GUI, Graphics Utility Interface)</a:t>
            </a:r>
          </a:p>
          <a:p>
            <a:pPr>
              <a:lnSpc>
                <a:spcPct val="70000"/>
              </a:lnSpc>
              <a:spcBef>
                <a:spcPct val="30000"/>
              </a:spcBef>
            </a:pPr>
            <a:r>
              <a:rPr lang="en-US" altLang="zh-CN" sz="1900" b="1" dirty="0">
                <a:latin typeface="Arial" panose="020B0604020202020204" pitchFamily="34" charset="0"/>
                <a:ea typeface="宋体" panose="02010600030101010101" pitchFamily="2" charset="-122"/>
              </a:rPr>
              <a:t>All Linux versions use the </a:t>
            </a:r>
            <a:r>
              <a:rPr lang="en-US" altLang="zh-CN" sz="1900" b="1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Bash shell</a:t>
            </a:r>
            <a:r>
              <a:rPr lang="en-US" altLang="zh-CN" sz="1900" b="1" dirty="0">
                <a:latin typeface="Arial" panose="020B0604020202020204" pitchFamily="34" charset="0"/>
                <a:ea typeface="宋体" panose="02010600030101010101" pitchFamily="2" charset="-122"/>
              </a:rPr>
              <a:t> (Bourne Again Shell) as the default shell </a:t>
            </a:r>
          </a:p>
          <a:p>
            <a:pPr lvl="1">
              <a:lnSpc>
                <a:spcPct val="70000"/>
              </a:lnSpc>
              <a:spcBef>
                <a:spcPct val="30000"/>
              </a:spcBef>
            </a:pPr>
            <a:r>
              <a:rPr lang="en-US" altLang="zh-CN" sz="1900" b="1" dirty="0">
                <a:latin typeface="Arial" panose="020B0604020202020204" pitchFamily="34" charset="0"/>
                <a:ea typeface="宋体" panose="02010600030101010101" pitchFamily="2" charset="-122"/>
              </a:rPr>
              <a:t>Bash/Bourn/</a:t>
            </a:r>
            <a:r>
              <a:rPr lang="en-US" altLang="zh-CN" sz="1900" b="1" dirty="0" err="1">
                <a:latin typeface="Arial" panose="020B0604020202020204" pitchFamily="34" charset="0"/>
                <a:ea typeface="宋体" panose="02010600030101010101" pitchFamily="2" charset="-122"/>
              </a:rPr>
              <a:t>ksh</a:t>
            </a:r>
            <a:r>
              <a:rPr lang="en-US" altLang="zh-CN" sz="1900" b="1" dirty="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en-US" altLang="zh-CN" sz="1900" b="1" dirty="0" err="1">
                <a:latin typeface="Arial" panose="020B0604020202020204" pitchFamily="34" charset="0"/>
                <a:ea typeface="宋体" panose="02010600030101010101" pitchFamily="2" charset="-122"/>
              </a:rPr>
              <a:t>sh</a:t>
            </a:r>
            <a:r>
              <a:rPr lang="en-US" altLang="zh-CN" sz="1900" b="1" dirty="0">
                <a:latin typeface="Arial" panose="020B0604020202020204" pitchFamily="34" charset="0"/>
                <a:ea typeface="宋体" panose="02010600030101010101" pitchFamily="2" charset="-122"/>
              </a:rPr>
              <a:t> prompt: </a:t>
            </a:r>
            <a:r>
              <a:rPr lang="en-US" altLang="zh-CN" sz="19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$</a:t>
            </a:r>
          </a:p>
          <a:p>
            <a:pPr>
              <a:lnSpc>
                <a:spcPct val="70000"/>
              </a:lnSpc>
              <a:buFontTx/>
              <a:buChar char="•"/>
            </a:pPr>
            <a:r>
              <a:rPr lang="en-GB" altLang="zh-CN" sz="1900" b="1" dirty="0">
                <a:latin typeface="Arial" panose="020B0604020202020204" pitchFamily="34" charset="0"/>
                <a:ea typeface="宋体" panose="02010600030101010101" pitchFamily="2" charset="-122"/>
              </a:rPr>
              <a:t>All UNIX system include C shell and its predecessor Bourne shell.</a:t>
            </a:r>
          </a:p>
          <a:p>
            <a:pPr lvl="1">
              <a:lnSpc>
                <a:spcPct val="70000"/>
              </a:lnSpc>
            </a:pPr>
            <a:r>
              <a:rPr lang="en-US" altLang="zh-CN" sz="1900" b="1" dirty="0" err="1">
                <a:latin typeface="Arial" panose="020B0604020202020204" pitchFamily="34" charset="0"/>
                <a:ea typeface="宋体" panose="02010600030101010101" pitchFamily="2" charset="-122"/>
              </a:rPr>
              <a:t>Csh</a:t>
            </a:r>
            <a:r>
              <a:rPr lang="en-US" altLang="zh-CN" sz="1900" b="1" dirty="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en-US" altLang="zh-CN" sz="1900" b="1" dirty="0" err="1">
                <a:latin typeface="Arial" panose="020B0604020202020204" pitchFamily="34" charset="0"/>
                <a:ea typeface="宋体" panose="02010600030101010101" pitchFamily="2" charset="-122"/>
              </a:rPr>
              <a:t>tcsh</a:t>
            </a:r>
            <a:r>
              <a:rPr lang="en-US" altLang="zh-CN" sz="1900" b="1" dirty="0">
                <a:latin typeface="Arial" panose="020B0604020202020204" pitchFamily="34" charset="0"/>
                <a:ea typeface="宋体" panose="02010600030101010101" pitchFamily="2" charset="-122"/>
              </a:rPr>
              <a:t> prompt: </a:t>
            </a:r>
            <a:r>
              <a:rPr lang="en-US" altLang="zh-CN" sz="19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%</a:t>
            </a:r>
            <a:endParaRPr lang="en-US" altLang="en-US" sz="19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95686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950" y="371192"/>
            <a:ext cx="10447619" cy="1143000"/>
          </a:xfrm>
        </p:spPr>
        <p:txBody>
          <a:bodyPr/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Case Statements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605AA4-9D17-9447-8C14-06FAF125123D}"/>
              </a:ext>
            </a:extLst>
          </p:cNvPr>
          <p:cNvSpPr txBox="1">
            <a:spLocks noChangeArrowheads="1"/>
          </p:cNvSpPr>
          <p:nvPr/>
        </p:nvSpPr>
        <p:spPr>
          <a:xfrm>
            <a:off x="316950" y="1314010"/>
            <a:ext cx="11381935" cy="47386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>
                <a:latin typeface="Avenir Medium" panose="02000503020000020003" pitchFamily="2" charset="0"/>
              </a:rPr>
              <a:t>The case structure compares a string ‘usually contained in a variable’ to one or more patterns and executes a block of code associated with the matching pattern. Matching-tests start with the first pattern and the subsequent patterns are tested only if no match is not found so far.</a:t>
            </a:r>
          </a:p>
          <a:p>
            <a:pPr marL="1371600" lvl="2" indent="-457200">
              <a:lnSpc>
                <a:spcPct val="80000"/>
              </a:lnSpc>
              <a:buNone/>
            </a:pPr>
            <a:r>
              <a:rPr lang="en-GB" altLang="en-US" sz="1600" dirty="0">
                <a:latin typeface="Avenir Medium" panose="02000503020000020003" pitchFamily="2" charset="0"/>
              </a:rPr>
              <a:t> </a:t>
            </a:r>
            <a:r>
              <a:rPr lang="en-GB" altLang="en-US" sz="1600" dirty="0">
                <a:solidFill>
                  <a:srgbClr val="FF6600"/>
                </a:solidFill>
                <a:latin typeface="Avenir Medium" panose="02000503020000020003" pitchFamily="2" charset="0"/>
              </a:rPr>
              <a:t>case argument in</a:t>
            </a:r>
          </a:p>
          <a:p>
            <a:pPr marL="1752600" lvl="3" indent="-381000">
              <a:lnSpc>
                <a:spcPct val="80000"/>
              </a:lnSpc>
              <a:buNone/>
            </a:pPr>
            <a:r>
              <a:rPr lang="en-GB" altLang="en-US" dirty="0">
                <a:solidFill>
                  <a:srgbClr val="FF6600"/>
                </a:solidFill>
                <a:latin typeface="Avenir Medium" panose="02000503020000020003" pitchFamily="2" charset="0"/>
              </a:rPr>
              <a:t>pattern 1) execute this command</a:t>
            </a:r>
          </a:p>
          <a:p>
            <a:pPr marL="1752600" lvl="3" indent="-381000">
              <a:lnSpc>
                <a:spcPct val="80000"/>
              </a:lnSpc>
              <a:buNone/>
            </a:pPr>
            <a:r>
              <a:rPr lang="en-GB" altLang="en-US" dirty="0">
                <a:solidFill>
                  <a:srgbClr val="FF6600"/>
                </a:solidFill>
                <a:latin typeface="Avenir Medium" panose="02000503020000020003" pitchFamily="2" charset="0"/>
              </a:rPr>
              <a:t>                 and this</a:t>
            </a:r>
          </a:p>
          <a:p>
            <a:pPr marL="1752600" lvl="3" indent="-381000">
              <a:lnSpc>
                <a:spcPct val="80000"/>
              </a:lnSpc>
              <a:buNone/>
            </a:pPr>
            <a:r>
              <a:rPr lang="en-GB" altLang="en-US" dirty="0">
                <a:solidFill>
                  <a:srgbClr val="FF6600"/>
                </a:solidFill>
                <a:latin typeface="Avenir Medium" panose="02000503020000020003" pitchFamily="2" charset="0"/>
              </a:rPr>
              <a:t>                 and this;;</a:t>
            </a:r>
          </a:p>
          <a:p>
            <a:pPr marL="1752600" lvl="3" indent="-381000">
              <a:lnSpc>
                <a:spcPct val="80000"/>
              </a:lnSpc>
              <a:buNone/>
            </a:pPr>
            <a:r>
              <a:rPr lang="en-GB" altLang="en-US" dirty="0">
                <a:solidFill>
                  <a:srgbClr val="FF6600"/>
                </a:solidFill>
                <a:latin typeface="Avenir Medium" panose="02000503020000020003" pitchFamily="2" charset="0"/>
              </a:rPr>
              <a:t>pattern 2) execute this command</a:t>
            </a:r>
          </a:p>
          <a:p>
            <a:pPr marL="1752600" lvl="3" indent="-381000">
              <a:lnSpc>
                <a:spcPct val="80000"/>
              </a:lnSpc>
              <a:buNone/>
            </a:pPr>
            <a:r>
              <a:rPr lang="en-GB" altLang="en-US" dirty="0">
                <a:solidFill>
                  <a:srgbClr val="FF6600"/>
                </a:solidFill>
                <a:latin typeface="Avenir Medium" panose="02000503020000020003" pitchFamily="2" charset="0"/>
              </a:rPr>
              <a:t>                 and this</a:t>
            </a:r>
          </a:p>
          <a:p>
            <a:pPr marL="1752600" lvl="3" indent="-381000">
              <a:lnSpc>
                <a:spcPct val="80000"/>
              </a:lnSpc>
              <a:buNone/>
            </a:pPr>
            <a:r>
              <a:rPr lang="en-GB" altLang="en-US" dirty="0">
                <a:solidFill>
                  <a:srgbClr val="FF6600"/>
                </a:solidFill>
                <a:latin typeface="Avenir Medium" panose="02000503020000020003" pitchFamily="2" charset="0"/>
              </a:rPr>
              <a:t>                 and this;;</a:t>
            </a:r>
          </a:p>
          <a:p>
            <a:pPr marL="1752600" lvl="3" indent="-381000">
              <a:lnSpc>
                <a:spcPct val="80000"/>
              </a:lnSpc>
              <a:buNone/>
            </a:pPr>
            <a:r>
              <a:rPr lang="en-GB" altLang="en-US" dirty="0" err="1">
                <a:solidFill>
                  <a:srgbClr val="FF6600"/>
                </a:solidFill>
                <a:latin typeface="Avenir Medium" panose="02000503020000020003" pitchFamily="2" charset="0"/>
              </a:rPr>
              <a:t>esac</a:t>
            </a:r>
            <a:endParaRPr lang="en-GB" altLang="en-US" dirty="0">
              <a:solidFill>
                <a:srgbClr val="FF6600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158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950" y="371192"/>
            <a:ext cx="10447619" cy="1143000"/>
          </a:xfrm>
        </p:spPr>
        <p:txBody>
          <a:bodyPr/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4F7FD7-2841-1549-AC96-A19E4D8CF2C3}"/>
              </a:ext>
            </a:extLst>
          </p:cNvPr>
          <p:cNvSpPr txBox="1">
            <a:spLocks noChangeArrowheads="1"/>
          </p:cNvSpPr>
          <p:nvPr/>
        </p:nvSpPr>
        <p:spPr>
          <a:xfrm>
            <a:off x="1150592" y="1388544"/>
            <a:ext cx="8634412" cy="3019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8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Medium" panose="02000503020000020003" pitchFamily="2" charset="0"/>
              </a:defRPr>
            </a:lvl1pPr>
            <a:lvl2pPr marL="685800" lvl="1" indent="-228600">
              <a:lnSpc>
                <a:spcPct val="8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None/>
              <a:defRPr sz="2400" b="0" i="0">
                <a:latin typeface="Avenir Roman" panose="0200050302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>
                <a:latin typeface="Avenir Roman" panose="0200050302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altLang="en-US" dirty="0"/>
              <a:t>Functions are a way of grouping together commands so that they can later be executed via a single reference to their name. If the same set of instructions have to be repeated in more than one part of the code, this will save a lot of coding and also reduce possibility of typing errors.  </a:t>
            </a:r>
          </a:p>
          <a:p>
            <a:pPr marL="0" indent="0">
              <a:buNone/>
            </a:pPr>
            <a:r>
              <a:rPr lang="en-GB" altLang="en-US" dirty="0"/>
              <a:t>	SYNTAX: </a:t>
            </a:r>
          </a:p>
          <a:p>
            <a:pPr marL="0" indent="0">
              <a:buNone/>
            </a:pPr>
            <a:r>
              <a:rPr lang="en-GB" altLang="en-US" dirty="0"/>
              <a:t> 		</a:t>
            </a:r>
            <a:r>
              <a:rPr lang="en-GB" altLang="en-US" dirty="0" err="1"/>
              <a:t>functionname</a:t>
            </a:r>
            <a:r>
              <a:rPr lang="en-GB" altLang="en-US" dirty="0"/>
              <a:t>()</a:t>
            </a:r>
          </a:p>
          <a:p>
            <a:pPr marL="0" indent="0">
              <a:buNone/>
            </a:pPr>
            <a:r>
              <a:rPr lang="en-GB" altLang="en-US" dirty="0"/>
              <a:t>		 {</a:t>
            </a:r>
          </a:p>
          <a:p>
            <a:pPr marL="0" indent="0">
              <a:buNone/>
            </a:pPr>
            <a:r>
              <a:rPr lang="en-GB" altLang="en-US" dirty="0"/>
              <a:t>		      block of commands </a:t>
            </a:r>
          </a:p>
          <a:p>
            <a:pPr marL="0" indent="0">
              <a:buNone/>
            </a:pPr>
            <a:r>
              <a:rPr lang="en-GB" altLang="en-US" dirty="0"/>
              <a:t> 		  }</a:t>
            </a:r>
          </a:p>
          <a:p>
            <a:pPr marL="0" indent="0">
              <a:buNone/>
            </a:pPr>
            <a:r>
              <a:rPr lang="en-GB" alt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854629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CN" sz="5400" b="1">
                <a:solidFill>
                  <a:srgbClr val="FFFFFF"/>
                </a:solidFill>
              </a:rPr>
              <a:t>Functions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131B70-95BF-A74B-9B99-DE4207702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805332"/>
            <a:ext cx="5455917" cy="3002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907BCB-8731-7C46-AA33-7F6DF3A71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3" y="1323274"/>
            <a:ext cx="5455917" cy="19665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1687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950" y="371192"/>
            <a:ext cx="10447619" cy="1143000"/>
          </a:xfrm>
        </p:spPr>
        <p:txBody>
          <a:bodyPr/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Take-home message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B781D-32CC-BA4F-9478-AEAB6C25F4A6}"/>
              </a:ext>
            </a:extLst>
          </p:cNvPr>
          <p:cNvSpPr txBox="1">
            <a:spLocks noChangeArrowheads="1"/>
          </p:cNvSpPr>
          <p:nvPr/>
        </p:nvSpPr>
        <p:spPr>
          <a:xfrm>
            <a:off x="443620" y="1130411"/>
            <a:ext cx="11171975" cy="488632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hlink"/>
                </a:solidFill>
                <a:latin typeface="Avenir Medium" panose="02000503020000020003" pitchFamily="2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>
                <a:latin typeface="Avenir Roman" panose="0200050302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>
                <a:latin typeface="Avenir Roman" panose="0200050302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>
                <a:solidFill>
                  <a:schemeClr val="tx1"/>
                </a:solidFill>
              </a:rPr>
              <a:t>Shell script is a </a:t>
            </a:r>
            <a:r>
              <a:rPr lang="en-US" altLang="zh-CN" dirty="0">
                <a:solidFill>
                  <a:schemeClr val="accent1"/>
                </a:solidFill>
              </a:rPr>
              <a:t>high-level language </a:t>
            </a:r>
            <a:r>
              <a:rPr lang="en-US" altLang="zh-CN" dirty="0">
                <a:solidFill>
                  <a:schemeClr val="tx1"/>
                </a:solidFill>
              </a:rPr>
              <a:t>that must be converted into a </a:t>
            </a:r>
            <a:r>
              <a:rPr lang="en-US" altLang="zh-CN" dirty="0">
                <a:solidFill>
                  <a:schemeClr val="accent1"/>
                </a:solidFill>
              </a:rPr>
              <a:t>low-level (machine) language</a:t>
            </a:r>
            <a:r>
              <a:rPr lang="en-US" altLang="zh-CN" dirty="0">
                <a:solidFill>
                  <a:schemeClr val="tx1"/>
                </a:solidFill>
              </a:rPr>
              <a:t> by UNIX Shell before the computer can execute it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UNIX shell scripts, created with the vi or other text editor, contain two key ingredients: a selection of </a:t>
            </a:r>
            <a:r>
              <a:rPr lang="en-US" altLang="zh-CN" dirty="0">
                <a:solidFill>
                  <a:schemeClr val="accent1"/>
                </a:solidFill>
              </a:rPr>
              <a:t>UNIX commands </a:t>
            </a:r>
            <a:r>
              <a:rPr lang="en-US" altLang="zh-CN" dirty="0">
                <a:solidFill>
                  <a:schemeClr val="tx1"/>
                </a:solidFill>
              </a:rPr>
              <a:t>glued together by Shell </a:t>
            </a:r>
            <a:r>
              <a:rPr lang="en-US" altLang="zh-CN" dirty="0">
                <a:solidFill>
                  <a:schemeClr val="accent1"/>
                </a:solidFill>
              </a:rPr>
              <a:t>programming syntax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UNIX/Linux shells are derived from the UNIX Bourne, Korn, and C/TCSH shells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UNIX keeps three types of variables: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Configuration; environmental; local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The shell supports numerous operators, including many for performing arithmetic operations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The logic structures supported by the shell are </a:t>
            </a:r>
            <a:r>
              <a:rPr lang="en-US" altLang="zh-CN" dirty="0">
                <a:solidFill>
                  <a:schemeClr val="accent1"/>
                </a:solidFill>
              </a:rPr>
              <a:t>sequential, decision, looping, and case</a:t>
            </a:r>
          </a:p>
        </p:txBody>
      </p:sp>
    </p:spTree>
    <p:extLst>
      <p:ext uri="{BB962C8B-B14F-4D97-AF65-F5344CB8AC3E}">
        <p14:creationId xmlns:p14="http://schemas.microsoft.com/office/powerpoint/2010/main" val="30080518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950" y="371192"/>
            <a:ext cx="10447619" cy="1143000"/>
          </a:xfrm>
        </p:spPr>
        <p:txBody>
          <a:bodyPr/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To Script or Not to Script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06B0726-CFD8-1648-897F-DB87A0C3F880}"/>
              </a:ext>
            </a:extLst>
          </p:cNvPr>
          <p:cNvSpPr txBox="1">
            <a:spLocks noChangeArrowheads="1"/>
          </p:cNvSpPr>
          <p:nvPr/>
        </p:nvSpPr>
        <p:spPr>
          <a:xfrm>
            <a:off x="556788" y="1437238"/>
            <a:ext cx="8443913" cy="46212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>
                <a:latin typeface="Avenir Medium" panose="02000503020000020003" pitchFamily="2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accent1"/>
                </a:solidFill>
                <a:latin typeface="Avenir Roman" panose="0200050302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>
                <a:latin typeface="Avenir Roman" panose="0200050302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b="0" i="0">
                <a:latin typeface="Avenir Roman" panose="02000503020000020003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en-US" dirty="0"/>
              <a:t>Pros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File processing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Glue together compelling, customized testing utilities 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Create powerful, tailor-made manufacturing tools 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Cross-platform support 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Custom testing and debugging </a:t>
            </a: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/>
              <a:t>Cons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Performance slowdown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Accurate scientific computing</a:t>
            </a:r>
          </a:p>
        </p:txBody>
      </p:sp>
    </p:spTree>
    <p:extLst>
      <p:ext uri="{BB962C8B-B14F-4D97-AF65-F5344CB8AC3E}">
        <p14:creationId xmlns:p14="http://schemas.microsoft.com/office/powerpoint/2010/main" val="26093804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6950" y="371192"/>
            <a:ext cx="10447619" cy="1143000"/>
          </a:xfrm>
        </p:spPr>
        <p:txBody>
          <a:bodyPr/>
          <a:lstStyle/>
          <a:p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57E51E5-EBB1-344E-B016-407ACCA52658}"/>
              </a:ext>
            </a:extLst>
          </p:cNvPr>
          <p:cNvSpPr txBox="1">
            <a:spLocks noChangeArrowheads="1"/>
          </p:cNvSpPr>
          <p:nvPr/>
        </p:nvSpPr>
        <p:spPr>
          <a:xfrm>
            <a:off x="529109" y="1283848"/>
            <a:ext cx="7477125" cy="4567237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sz="1600" b="1"/>
              <a:t>Class Shell Scripting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600"/>
              <a:t>	</a:t>
            </a:r>
            <a:r>
              <a:rPr lang="en-US" altLang="en-US" sz="1600">
                <a:hlinkClick r:id="rId2"/>
              </a:rPr>
              <a:t>http://oreilly.com/catalog/9780596005955/</a:t>
            </a:r>
            <a:endParaRPr lang="en-US" altLang="en-US" sz="1600"/>
          </a:p>
          <a:p>
            <a:pPr>
              <a:lnSpc>
                <a:spcPct val="70000"/>
              </a:lnSpc>
            </a:pPr>
            <a:r>
              <a:rPr lang="en-US" altLang="en-US" sz="1600" b="1"/>
              <a:t>LINUX Shell Scripting With Bash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600"/>
              <a:t>	</a:t>
            </a:r>
            <a:r>
              <a:rPr lang="en-US" altLang="en-US" sz="1600">
                <a:hlinkClick r:id="rId3"/>
              </a:rPr>
              <a:t>http://ebooks.ebookmall.com/title/linux-shell-scripting-with-bash-burtch-ebooks.htm</a:t>
            </a:r>
            <a:endParaRPr lang="en-US" altLang="en-US" sz="1600"/>
          </a:p>
          <a:p>
            <a:pPr>
              <a:lnSpc>
                <a:spcPct val="70000"/>
              </a:lnSpc>
            </a:pPr>
            <a:r>
              <a:rPr lang="en-US" altLang="en-US" sz="1600" b="1">
                <a:solidFill>
                  <a:srgbClr val="FF6600"/>
                </a:solidFill>
              </a:rPr>
              <a:t>Shell Script in C Shell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rgbClr val="FF6600"/>
                </a:solidFill>
              </a:rPr>
              <a:t>	</a:t>
            </a:r>
            <a:r>
              <a:rPr lang="en-US" altLang="en-US" sz="1600" b="1">
                <a:solidFill>
                  <a:srgbClr val="FF6600"/>
                </a:solidFill>
                <a:hlinkClick r:id="rId4"/>
              </a:rPr>
              <a:t>http://www.grymoire.com/Unix/CshTop10.txt</a:t>
            </a:r>
            <a:endParaRPr lang="en-US" altLang="en-US" sz="1600" b="1">
              <a:solidFill>
                <a:srgbClr val="FF6600"/>
              </a:solidFill>
            </a:endParaRPr>
          </a:p>
          <a:p>
            <a:pPr>
              <a:lnSpc>
                <a:spcPct val="70000"/>
              </a:lnSpc>
            </a:pPr>
            <a:r>
              <a:rPr lang="en-US" altLang="en-US" sz="1600" b="1"/>
              <a:t>Linux Shell Scripting Tutorial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600"/>
              <a:t>	</a:t>
            </a:r>
            <a:r>
              <a:rPr lang="en-US" altLang="en-US" sz="1600">
                <a:hlinkClick r:id="rId5"/>
              </a:rPr>
              <a:t>http://www.freeos.com/guides/lsst/</a:t>
            </a:r>
            <a:endParaRPr lang="en-US" altLang="en-US" sz="1600"/>
          </a:p>
          <a:p>
            <a:pPr>
              <a:lnSpc>
                <a:spcPct val="70000"/>
              </a:lnSpc>
            </a:pPr>
            <a:r>
              <a:rPr lang="en-US" altLang="en-US" sz="1600" b="1"/>
              <a:t>Bash Shell Programming in Linux</a:t>
            </a:r>
            <a:r>
              <a:rPr lang="en-US" altLang="en-US" sz="1600"/>
              <a:t>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600"/>
              <a:t>	</a:t>
            </a:r>
            <a:r>
              <a:rPr lang="en-US" altLang="en-US" sz="1600">
                <a:hlinkClick r:id="rId6"/>
              </a:rPr>
              <a:t>http://www.arachnoid.com/linux/shell_programming.html</a:t>
            </a:r>
            <a:endParaRPr lang="en-US" altLang="en-US" sz="1600"/>
          </a:p>
          <a:p>
            <a:pPr>
              <a:lnSpc>
                <a:spcPct val="70000"/>
              </a:lnSpc>
            </a:pPr>
            <a:r>
              <a:rPr lang="en-US" altLang="en-US" sz="1600" b="1"/>
              <a:t>Advanced Bash-Scripting Guide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600"/>
              <a:t>	</a:t>
            </a:r>
            <a:r>
              <a:rPr lang="en-US" altLang="en-US" sz="1600">
                <a:hlinkClick r:id="rId7"/>
              </a:rPr>
              <a:t>http://tldp.org/LDP/abs/html/</a:t>
            </a:r>
            <a:endParaRPr lang="en-US" altLang="en-US" sz="1600"/>
          </a:p>
          <a:p>
            <a:pPr>
              <a:lnSpc>
                <a:spcPct val="70000"/>
              </a:lnSpc>
            </a:pPr>
            <a:r>
              <a:rPr lang="en-US" altLang="en-US" sz="1600" b="1"/>
              <a:t>Unix Shell Programming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1600"/>
              <a:t>	</a:t>
            </a:r>
            <a:r>
              <a:rPr lang="en-US" altLang="en-US" sz="1600">
                <a:hlinkClick r:id="rId8"/>
              </a:rPr>
              <a:t>http://ebooks.ebookmall.com/title/unix-shell-programming-kochan-wood-ebooks.htm</a:t>
            </a:r>
            <a:endParaRPr lang="en-US" altLang="en-US" sz="1600"/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160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A7EF4FC-C3F7-C745-892C-28CAA00AB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547" y="3330151"/>
            <a:ext cx="1878012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A00F08B-F6B4-054C-A850-8A381B0F6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369" y="511827"/>
            <a:ext cx="18542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277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What is Shell Script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0351AD-2F5F-8949-9C33-A0EB441285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2400" dirty="0"/>
              <a:t>A shell script is a script written for the shell</a:t>
            </a:r>
          </a:p>
          <a:p>
            <a:r>
              <a:rPr lang="en-US" altLang="en-US" sz="2400" dirty="0"/>
              <a:t>Two key ingredients</a:t>
            </a:r>
          </a:p>
          <a:p>
            <a:pPr lvl="1"/>
            <a:r>
              <a:rPr lang="en-US" altLang="en-US" dirty="0">
                <a:latin typeface="Avenir Medium" panose="02000503020000020003" pitchFamily="2" charset="0"/>
              </a:rPr>
              <a:t>UNIX/LINUX commands</a:t>
            </a:r>
          </a:p>
          <a:p>
            <a:pPr lvl="1"/>
            <a:r>
              <a:rPr lang="en-US" altLang="en-US" dirty="0">
                <a:latin typeface="Avenir Medium" panose="02000503020000020003" pitchFamily="2" charset="0"/>
              </a:rPr>
              <a:t>Shell programming syntax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CA4A9B-283E-844A-A0BC-9159ACE51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734440"/>
            <a:ext cx="6019331" cy="338587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6613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Shell Script Example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0351AD-2F5F-8949-9C33-A0EB441285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1252330"/>
            <a:ext cx="10355263" cy="4718258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None/>
            </a:pP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#!/bin/</a:t>
            </a:r>
            <a:r>
              <a:rPr lang="en-US" altLang="en-US" sz="1200" dirty="0" err="1">
                <a:solidFill>
                  <a:srgbClr val="00B050"/>
                </a:solidFill>
                <a:latin typeface="Trebuchet MS" panose="020B0603020202020204" pitchFamily="34" charset="0"/>
              </a:rPr>
              <a:t>sh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None/>
            </a:pPr>
            <a:endParaRPr lang="en-US" altLang="en-US" sz="1200" dirty="0">
              <a:solidFill>
                <a:srgbClr val="003366"/>
              </a:solidFill>
              <a:latin typeface="Trebuchet MS" panose="020B0603020202020204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None/>
            </a:pP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`</a:t>
            </a:r>
            <a:r>
              <a:rPr lang="en-US" altLang="en-US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ls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-l 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*.log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|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2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awk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'{print $8}' 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|</a:t>
            </a:r>
            <a:r>
              <a:rPr lang="en-US" altLang="en-US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sed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's/.log//g' 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&gt;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200" dirty="0" err="1">
                <a:solidFill>
                  <a:srgbClr val="003366"/>
                </a:solidFill>
                <a:latin typeface="Trebuchet MS" panose="020B0603020202020204" pitchFamily="34" charset="0"/>
              </a:rPr>
              <a:t>file_list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`</a:t>
            </a:r>
          </a:p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None/>
            </a:pPr>
            <a:endParaRPr lang="en-US" altLang="en-US" sz="1200" dirty="0">
              <a:solidFill>
                <a:srgbClr val="003366"/>
              </a:solidFill>
              <a:latin typeface="Trebuchet MS" panose="020B0603020202020204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None/>
            </a:pPr>
            <a:r>
              <a:rPr lang="en-US" altLang="en-US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cat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200" dirty="0" err="1">
                <a:solidFill>
                  <a:srgbClr val="003366"/>
                </a:solidFill>
                <a:latin typeface="Trebuchet MS" panose="020B0603020202020204" pitchFamily="34" charset="0"/>
              </a:rPr>
              <a:t>file_list</a:t>
            </a:r>
            <a:r>
              <a:rPr lang="en-US" altLang="en-US" sz="1200" dirty="0" err="1">
                <a:solidFill>
                  <a:srgbClr val="00B050"/>
                </a:solidFill>
                <a:latin typeface="Trebuchet MS" panose="020B0603020202020204" pitchFamily="34" charset="0"/>
              </a:rPr>
              <a:t>|while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 read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200" dirty="0" err="1">
                <a:solidFill>
                  <a:srgbClr val="003366"/>
                </a:solidFill>
                <a:latin typeface="Trebuchet MS" panose="020B0603020202020204" pitchFamily="34" charset="0"/>
              </a:rPr>
              <a:t>each_file</a:t>
            </a:r>
            <a:endParaRPr lang="en-US" altLang="en-US" sz="1200" dirty="0">
              <a:solidFill>
                <a:srgbClr val="003366"/>
              </a:solidFill>
              <a:latin typeface="Trebuchet MS" panose="020B0603020202020204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None/>
            </a:pP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do</a:t>
            </a:r>
          </a:p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None/>
            </a:pP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	</a:t>
            </a:r>
            <a:r>
              <a:rPr lang="en-US" altLang="en-US" sz="1200" dirty="0">
                <a:solidFill>
                  <a:srgbClr val="0066FF"/>
                </a:solidFill>
                <a:latin typeface="Trebuchet MS" panose="020B0603020202020204" pitchFamily="34" charset="0"/>
              </a:rPr>
              <a:t>babel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-ig03 $</a:t>
            </a:r>
            <a:r>
              <a:rPr lang="en-US" altLang="en-US" sz="1200" dirty="0" err="1">
                <a:solidFill>
                  <a:srgbClr val="003366"/>
                </a:solidFill>
                <a:latin typeface="Trebuchet MS" panose="020B0603020202020204" pitchFamily="34" charset="0"/>
              </a:rPr>
              <a:t>each_file".log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" -</a:t>
            </a:r>
            <a:r>
              <a:rPr lang="en-US" altLang="en-US" sz="1200" dirty="0" err="1">
                <a:solidFill>
                  <a:srgbClr val="003366"/>
                </a:solidFill>
                <a:latin typeface="Trebuchet MS" panose="020B0603020202020204" pitchFamily="34" charset="0"/>
              </a:rPr>
              <a:t>oxyz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$each_file".</a:t>
            </a:r>
            <a:r>
              <a:rPr lang="en-US" altLang="en-US" sz="1200" dirty="0" err="1">
                <a:solidFill>
                  <a:srgbClr val="003366"/>
                </a:solidFill>
                <a:latin typeface="Trebuchet MS" panose="020B0603020202020204" pitchFamily="34" charset="0"/>
              </a:rPr>
              <a:t>xyz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“</a:t>
            </a:r>
          </a:p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None/>
            </a:pPr>
            <a:endParaRPr lang="en-US" altLang="en-US" sz="1200" dirty="0">
              <a:solidFill>
                <a:srgbClr val="003366"/>
              </a:solidFill>
              <a:latin typeface="Trebuchet MS" panose="020B0603020202020204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None/>
            </a:pP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	</a:t>
            </a:r>
            <a:r>
              <a:rPr lang="en-US" altLang="en-US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echo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'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# </a:t>
            </a:r>
            <a:r>
              <a:rPr lang="en-US" altLang="en-US" sz="1200" dirty="0" err="1">
                <a:solidFill>
                  <a:srgbClr val="003366"/>
                </a:solidFill>
                <a:latin typeface="Trebuchet MS" panose="020B0603020202020204" pitchFamily="34" charset="0"/>
              </a:rPr>
              <a:t>nosymmetry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integral=Grid=</a:t>
            </a:r>
            <a:r>
              <a:rPr lang="en-US" altLang="en-US" sz="1200" dirty="0" err="1">
                <a:solidFill>
                  <a:srgbClr val="003366"/>
                </a:solidFill>
                <a:latin typeface="Trebuchet MS" panose="020B0603020202020204" pitchFamily="34" charset="0"/>
              </a:rPr>
              <a:t>UltraFine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200" dirty="0" err="1">
                <a:solidFill>
                  <a:srgbClr val="003366"/>
                </a:solidFill>
                <a:latin typeface="Trebuchet MS" panose="020B0603020202020204" pitchFamily="34" charset="0"/>
              </a:rPr>
              <a:t>scf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=tight </a:t>
            </a:r>
            <a:r>
              <a:rPr lang="en-US" altLang="en-US" sz="1200" dirty="0" err="1">
                <a:solidFill>
                  <a:srgbClr val="003366"/>
                </a:solidFill>
                <a:latin typeface="Trebuchet MS" panose="020B0603020202020204" pitchFamily="34" charset="0"/>
              </a:rPr>
              <a:t>rhf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/6-311++g** pop=(</a:t>
            </a:r>
            <a:r>
              <a:rPr lang="en-US" altLang="en-US" sz="1200" dirty="0" err="1">
                <a:solidFill>
                  <a:srgbClr val="003366"/>
                </a:solidFill>
                <a:latin typeface="Trebuchet MS" panose="020B0603020202020204" pitchFamily="34" charset="0"/>
              </a:rPr>
              <a:t>nbo,chelpg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)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'&gt;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head</a:t>
            </a:r>
          </a:p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None/>
            </a:pP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	</a:t>
            </a:r>
            <a:r>
              <a:rPr lang="en-US" altLang="en-US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echo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' '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&gt;&gt;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head</a:t>
            </a:r>
          </a:p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None/>
            </a:pP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	</a:t>
            </a:r>
            <a:r>
              <a:rPr lang="en-US" altLang="en-US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echo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''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$</a:t>
            </a:r>
            <a:r>
              <a:rPr lang="en-US" altLang="en-US" sz="1200" dirty="0" err="1">
                <a:solidFill>
                  <a:srgbClr val="003366"/>
                </a:solidFill>
                <a:latin typeface="Trebuchet MS" panose="020B0603020202020204" pitchFamily="34" charset="0"/>
              </a:rPr>
              <a:t>each_file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'  opt pop </a:t>
            </a:r>
            <a:r>
              <a:rPr lang="en-US" altLang="en-US" sz="1200" dirty="0" err="1">
                <a:solidFill>
                  <a:srgbClr val="003366"/>
                </a:solidFill>
                <a:latin typeface="Trebuchet MS" panose="020B0603020202020204" pitchFamily="34" charset="0"/>
              </a:rPr>
              <a:t>nbo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200" dirty="0" err="1">
                <a:solidFill>
                  <a:srgbClr val="003366"/>
                </a:solidFill>
                <a:latin typeface="Trebuchet MS" panose="020B0603020202020204" pitchFamily="34" charset="0"/>
              </a:rPr>
              <a:t>chelp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aim charges 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' &gt;&gt; 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head</a:t>
            </a:r>
          </a:p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None/>
            </a:pP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	</a:t>
            </a:r>
            <a:r>
              <a:rPr lang="en-US" altLang="en-US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echo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' '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&gt;&gt;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head</a:t>
            </a:r>
          </a:p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None/>
            </a:pP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	</a:t>
            </a:r>
            <a:r>
              <a:rPr lang="en-US" altLang="en-US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echo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'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0 1 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'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&gt;&gt;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head</a:t>
            </a:r>
          </a:p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None/>
            </a:pPr>
            <a:endParaRPr lang="en-US" altLang="en-US" sz="1200" dirty="0">
              <a:solidFill>
                <a:srgbClr val="003366"/>
              </a:solidFill>
              <a:latin typeface="Trebuchet MS" panose="020B0603020202020204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None/>
            </a:pP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	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`</a:t>
            </a:r>
            <a:r>
              <a:rPr lang="en-US" altLang="en-US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sed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'1,2d' 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$</a:t>
            </a:r>
            <a:r>
              <a:rPr lang="en-US" altLang="en-US" sz="1200" dirty="0" err="1">
                <a:solidFill>
                  <a:srgbClr val="003366"/>
                </a:solidFill>
                <a:latin typeface="Trebuchet MS" panose="020B0603020202020204" pitchFamily="34" charset="0"/>
              </a:rPr>
              <a:t>each_file.xyz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&gt;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junk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`</a:t>
            </a:r>
          </a:p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None/>
            </a:pP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	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input=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./$</a:t>
            </a:r>
            <a:r>
              <a:rPr lang="en-US" altLang="en-US" sz="1200" dirty="0" err="1">
                <a:solidFill>
                  <a:srgbClr val="003366"/>
                </a:solidFill>
                <a:latin typeface="Trebuchet MS" panose="020B0603020202020204" pitchFamily="34" charset="0"/>
              </a:rPr>
              <a:t>each_file</a:t>
            </a:r>
            <a:r>
              <a:rPr lang="en-US" altLang="en-US" sz="1200" dirty="0" err="1">
                <a:solidFill>
                  <a:srgbClr val="00B050"/>
                </a:solidFill>
                <a:latin typeface="Trebuchet MS" panose="020B0603020202020204" pitchFamily="34" charset="0"/>
              </a:rPr>
              <a:t>"</a:t>
            </a:r>
            <a:r>
              <a:rPr lang="en-US" altLang="en-US" sz="1200" dirty="0" err="1">
                <a:solidFill>
                  <a:srgbClr val="003366"/>
                </a:solidFill>
                <a:latin typeface="Trebuchet MS" panose="020B0603020202020204" pitchFamily="34" charset="0"/>
              </a:rPr>
              <a:t>.com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"</a:t>
            </a:r>
          </a:p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None/>
            </a:pP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	</a:t>
            </a:r>
            <a:r>
              <a:rPr lang="en-US" altLang="en-US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cat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head  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&gt;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$input</a:t>
            </a:r>
          </a:p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None/>
            </a:pP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	</a:t>
            </a:r>
            <a:r>
              <a:rPr lang="en-US" altLang="en-US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cat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junk 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&gt;&gt;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$input</a:t>
            </a:r>
          </a:p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None/>
            </a:pP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	</a:t>
            </a:r>
            <a:r>
              <a:rPr lang="en-US" altLang="en-US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echo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' '  &gt;&gt;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 $input</a:t>
            </a:r>
          </a:p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None/>
            </a:pPr>
            <a:endParaRPr lang="en-US" altLang="en-US" sz="1200" dirty="0">
              <a:solidFill>
                <a:srgbClr val="003366"/>
              </a:solidFill>
              <a:latin typeface="Trebuchet MS" panose="020B0603020202020204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None/>
            </a:pPr>
            <a:r>
              <a:rPr lang="en-US" altLang="en-US" sz="1200" dirty="0">
                <a:solidFill>
                  <a:srgbClr val="00B050"/>
                </a:solidFill>
                <a:latin typeface="Trebuchet MS" panose="020B0603020202020204" pitchFamily="34" charset="0"/>
              </a:rPr>
              <a:t>done</a:t>
            </a:r>
          </a:p>
          <a:p>
            <a:pPr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rgbClr val="336699"/>
              </a:buClr>
              <a:buSzPct val="115000"/>
              <a:buNone/>
            </a:pPr>
            <a:r>
              <a:rPr lang="en-US" altLang="en-US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/bin/rm </a:t>
            </a:r>
            <a:r>
              <a:rPr lang="en-US" altLang="en-US" sz="1200" dirty="0">
                <a:solidFill>
                  <a:srgbClr val="003366"/>
                </a:solidFill>
                <a:latin typeface="Trebuchet MS" panose="020B0603020202020204" pitchFamily="34" charset="0"/>
              </a:rPr>
              <a:t>./junk ./head ./</a:t>
            </a:r>
            <a:r>
              <a:rPr lang="en-US" altLang="en-US" sz="1200" dirty="0" err="1">
                <a:solidFill>
                  <a:srgbClr val="003366"/>
                </a:solidFill>
                <a:latin typeface="Trebuchet MS" panose="020B0603020202020204" pitchFamily="34" charset="0"/>
              </a:rPr>
              <a:t>file_list</a:t>
            </a:r>
            <a:endParaRPr lang="en-US" altLang="en-US" sz="1200" dirty="0">
              <a:solidFill>
                <a:srgbClr val="003366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06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76CE-9D42-6F41-8A86-31FA6314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Unix/Linux Commands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5162F4-EEE2-3A46-B830-F9E6AE3FB8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1208598"/>
            <a:ext cx="4919951" cy="4761990"/>
          </a:xfrm>
        </p:spPr>
        <p:txBody>
          <a:bodyPr/>
          <a:lstStyle/>
          <a:p>
            <a:r>
              <a:rPr lang="en-US" sz="2400" dirty="0"/>
              <a:t>File Management and Viewing</a:t>
            </a:r>
          </a:p>
          <a:p>
            <a:r>
              <a:rPr lang="en-US" sz="2400" dirty="0"/>
              <a:t>Filesystem Management</a:t>
            </a:r>
          </a:p>
          <a:p>
            <a:r>
              <a:rPr lang="en-US" sz="2400" dirty="0"/>
              <a:t>Help, Job/Process Management</a:t>
            </a:r>
          </a:p>
          <a:p>
            <a:r>
              <a:rPr lang="en-US" sz="2400" dirty="0"/>
              <a:t>Network Management</a:t>
            </a:r>
          </a:p>
          <a:p>
            <a:r>
              <a:rPr lang="en-US" sz="2400" dirty="0"/>
              <a:t>User Management</a:t>
            </a:r>
          </a:p>
          <a:p>
            <a:r>
              <a:rPr lang="en-US" sz="2400" dirty="0"/>
              <a:t>Printing and Programming</a:t>
            </a:r>
          </a:p>
          <a:p>
            <a:r>
              <a:rPr lang="en-US" sz="2400" dirty="0"/>
              <a:t>Document Preparation</a:t>
            </a:r>
          </a:p>
          <a:p>
            <a:r>
              <a:rPr lang="en-US" sz="2400" dirty="0"/>
              <a:t>Miscellaneous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FE1869D5-158E-D642-92F6-A0066B39A904}"/>
              </a:ext>
            </a:extLst>
          </p:cNvPr>
          <p:cNvSpPr txBox="1">
            <a:spLocks/>
          </p:cNvSpPr>
          <p:nvPr/>
        </p:nvSpPr>
        <p:spPr>
          <a:xfrm>
            <a:off x="5863341" y="1208598"/>
            <a:ext cx="5451365" cy="47619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Medium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BF3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Roman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 understand the working of the command and possible options us (</a:t>
            </a:r>
            <a:r>
              <a:rPr lang="en-US" sz="2400" dirty="0">
                <a:solidFill>
                  <a:srgbClr val="FF0000"/>
                </a:solidFill>
              </a:rPr>
              <a:t>man</a:t>
            </a:r>
            <a:r>
              <a:rPr lang="en-US" sz="2400" dirty="0"/>
              <a:t> command) </a:t>
            </a:r>
          </a:p>
          <a:p>
            <a:r>
              <a:rPr lang="en-US" sz="2400" dirty="0"/>
              <a:t>Using the GNU Info System (</a:t>
            </a:r>
            <a:r>
              <a:rPr lang="en-US" sz="2400" dirty="0">
                <a:solidFill>
                  <a:srgbClr val="FF0000"/>
                </a:solidFill>
              </a:rPr>
              <a:t>info </a:t>
            </a:r>
            <a:r>
              <a:rPr lang="en-US" sz="2400" dirty="0"/>
              <a:t>command)</a:t>
            </a:r>
          </a:p>
          <a:p>
            <a:r>
              <a:rPr lang="en-US" sz="2400" dirty="0"/>
              <a:t>Listing a description of a program (</a:t>
            </a:r>
            <a:r>
              <a:rPr lang="en-US" sz="2400" dirty="0" err="1">
                <a:solidFill>
                  <a:srgbClr val="FF0000"/>
                </a:solidFill>
              </a:rPr>
              <a:t>whatis</a:t>
            </a:r>
            <a:r>
              <a:rPr lang="en-US" sz="2400" dirty="0"/>
              <a:t> command)</a:t>
            </a:r>
          </a:p>
          <a:p>
            <a:r>
              <a:rPr lang="en-US" sz="2400" dirty="0"/>
              <a:t>Many tools have a long-style option, “</a:t>
            </a:r>
            <a:r>
              <a:rPr lang="en-US" sz="2400" dirty="0">
                <a:solidFill>
                  <a:srgbClr val="FF0000"/>
                </a:solidFill>
              </a:rPr>
              <a:t>--help</a:t>
            </a:r>
            <a:r>
              <a:rPr lang="en-US" sz="2400" dirty="0"/>
              <a:t>”, that outputs usage information about the tool, including the options and arguments the tool takes. Ex: </a:t>
            </a:r>
            <a:r>
              <a:rPr lang="en-US" sz="2400" dirty="0" err="1">
                <a:solidFill>
                  <a:srgbClr val="FF0000"/>
                </a:solidFill>
              </a:rPr>
              <a:t>whoami</a:t>
            </a:r>
            <a:r>
              <a:rPr lang="en-US" sz="2400" dirty="0">
                <a:solidFill>
                  <a:srgbClr val="FF0000"/>
                </a:solidFill>
              </a:rPr>
              <a:t> --help</a:t>
            </a:r>
          </a:p>
        </p:txBody>
      </p:sp>
    </p:spTree>
    <p:extLst>
      <p:ext uri="{BB962C8B-B14F-4D97-AF65-F5344CB8AC3E}">
        <p14:creationId xmlns:p14="http://schemas.microsoft.com/office/powerpoint/2010/main" val="4177847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4992</Words>
  <Application>Microsoft Macintosh PowerPoint</Application>
  <PresentationFormat>Widescreen</PresentationFormat>
  <Paragraphs>546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8" baseType="lpstr">
      <vt:lpstr>Gulim</vt:lpstr>
      <vt:lpstr>Arial</vt:lpstr>
      <vt:lpstr>Avenir Black</vt:lpstr>
      <vt:lpstr>Avenir Book</vt:lpstr>
      <vt:lpstr>Avenir Medium</vt:lpstr>
      <vt:lpstr>Avenir Roman</vt:lpstr>
      <vt:lpstr>Calibri</vt:lpstr>
      <vt:lpstr>Calibri Light</vt:lpstr>
      <vt:lpstr>Courier</vt:lpstr>
      <vt:lpstr>Courier New</vt:lpstr>
      <vt:lpstr>Trebuchet MS</vt:lpstr>
      <vt:lpstr>Wingdings</vt:lpstr>
      <vt:lpstr>Office Theme</vt:lpstr>
      <vt:lpstr>PowerPoint Presentation</vt:lpstr>
      <vt:lpstr>Agenda</vt:lpstr>
      <vt:lpstr>What is a “Shell”</vt:lpstr>
      <vt:lpstr>UNIX Shells</vt:lpstr>
      <vt:lpstr>UNIX Shell Example</vt:lpstr>
      <vt:lpstr>Which shell to use?</vt:lpstr>
      <vt:lpstr>What is Shell Script</vt:lpstr>
      <vt:lpstr>A Shell Script Example</vt:lpstr>
      <vt:lpstr>Unix/Linux Commands</vt:lpstr>
      <vt:lpstr>File and Directory Management</vt:lpstr>
      <vt:lpstr>File and Directory Management</vt:lpstr>
      <vt:lpstr>File and Directory Management</vt:lpstr>
      <vt:lpstr>File and Directory Management</vt:lpstr>
      <vt:lpstr>Useful Commands in Scripting</vt:lpstr>
      <vt:lpstr>Examples of cat, grep, sed and awk</vt:lpstr>
      <vt:lpstr>Shell Scripting</vt:lpstr>
      <vt:lpstr>My first shell script</vt:lpstr>
      <vt:lpstr>My first shell script</vt:lpstr>
      <vt:lpstr>Shell Scripts</vt:lpstr>
      <vt:lpstr>Commenting</vt:lpstr>
      <vt:lpstr>Quote Characters</vt:lpstr>
      <vt:lpstr>Echo</vt:lpstr>
      <vt:lpstr>User Input during Shell Script Execution</vt:lpstr>
      <vt:lpstr>User Input during Shell Script Execution</vt:lpstr>
      <vt:lpstr>Hello script exercise (cont’)</vt:lpstr>
      <vt:lpstr>Debugging your shell script</vt:lpstr>
      <vt:lpstr>Shell Programming</vt:lpstr>
      <vt:lpstr>Variables</vt:lpstr>
      <vt:lpstr>A few global (environment) variables</vt:lpstr>
      <vt:lpstr>Referencing Variables</vt:lpstr>
      <vt:lpstr>Defining Local Variables</vt:lpstr>
      <vt:lpstr>Referencing variables --curly bracket</vt:lpstr>
      <vt:lpstr>Variable List/Array</vt:lpstr>
      <vt:lpstr>Positional Parameters</vt:lpstr>
      <vt:lpstr>Variables</vt:lpstr>
      <vt:lpstr>Shell Programming</vt:lpstr>
      <vt:lpstr>Shell Operators</vt:lpstr>
      <vt:lpstr>Shell Operators</vt:lpstr>
      <vt:lpstr>Pipes &amp; Redirecting</vt:lpstr>
      <vt:lpstr>Arithmetic Operators</vt:lpstr>
      <vt:lpstr>Arithmetic Operators</vt:lpstr>
      <vt:lpstr>Arithmetic Operators</vt:lpstr>
      <vt:lpstr>Arithmetic Operations in Shell Script</vt:lpstr>
      <vt:lpstr>Shell Logic Structures</vt:lpstr>
      <vt:lpstr>Conditional Statements</vt:lpstr>
      <vt:lpstr>Examples</vt:lpstr>
      <vt:lpstr>Tests</vt:lpstr>
      <vt:lpstr>Combining test with logical operations || (or) &amp;&amp; (and)</vt:lpstr>
      <vt:lpstr>File enquiry operations</vt:lpstr>
      <vt:lpstr>Decision logic</vt:lpstr>
      <vt:lpstr>Another example of decisions</vt:lpstr>
      <vt:lpstr>Loops</vt:lpstr>
      <vt:lpstr>For loops</vt:lpstr>
      <vt:lpstr>While Loop</vt:lpstr>
      <vt:lpstr>While Loop</vt:lpstr>
      <vt:lpstr>Looping Logic</vt:lpstr>
      <vt:lpstr>Adding integers from 1 to 10</vt:lpstr>
      <vt:lpstr>Until loops</vt:lpstr>
      <vt:lpstr>Switch/Case Logic</vt:lpstr>
      <vt:lpstr>Case Statements</vt:lpstr>
      <vt:lpstr>Functions</vt:lpstr>
      <vt:lpstr>Functions</vt:lpstr>
      <vt:lpstr>Take-home message</vt:lpstr>
      <vt:lpstr>To Script or Not to Script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Valero de Clemente</dc:creator>
  <cp:lastModifiedBy>Maria Valero de Clemente</cp:lastModifiedBy>
  <cp:revision>2</cp:revision>
  <dcterms:created xsi:type="dcterms:W3CDTF">2020-08-07T21:59:01Z</dcterms:created>
  <dcterms:modified xsi:type="dcterms:W3CDTF">2020-08-07T22:02:20Z</dcterms:modified>
</cp:coreProperties>
</file>