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16"/>
  </p:notesMasterIdLst>
  <p:sldIdLst>
    <p:sldId id="256" r:id="rId2"/>
    <p:sldId id="258" r:id="rId3"/>
    <p:sldId id="259" r:id="rId4"/>
    <p:sldId id="270" r:id="rId5"/>
    <p:sldId id="260" r:id="rId6"/>
    <p:sldId id="257" r:id="rId7"/>
    <p:sldId id="262" r:id="rId8"/>
    <p:sldId id="264" r:id="rId9"/>
    <p:sldId id="263" r:id="rId10"/>
    <p:sldId id="265" r:id="rId11"/>
    <p:sldId id="266" r:id="rId12"/>
    <p:sldId id="267" r:id="rId13"/>
    <p:sldId id="268" r:id="rId14"/>
    <p:sldId id="269" r:id="rId15"/>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52"/>
  </p:normalViewPr>
  <p:slideViewPr>
    <p:cSldViewPr snapToGrid="0" snapToObjects="1">
      <p:cViewPr varScale="1">
        <p:scale>
          <a:sx n="102" d="100"/>
          <a:sy n="102" d="100"/>
        </p:scale>
        <p:origin x="17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0784CA-7D3E-334C-8D30-0C9DE1E53857}" type="datetimeFigureOut">
              <a:rPr lang="en-US" smtClean="0"/>
              <a:t>5/28/19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961104-916B-284E-A279-18CFFFFE2D1E}" type="slidenum">
              <a:rPr lang="en-US" smtClean="0"/>
              <a:t>‹#›</a:t>
            </a:fld>
            <a:endParaRPr lang="en-US"/>
          </a:p>
        </p:txBody>
      </p:sp>
    </p:spTree>
    <p:extLst>
      <p:ext uri="{BB962C8B-B14F-4D97-AF65-F5344CB8AC3E}">
        <p14:creationId xmlns:p14="http://schemas.microsoft.com/office/powerpoint/2010/main" val="3731172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5961104-916B-284E-A279-18CFFFFE2D1E}" type="slidenum">
              <a:rPr lang="en-US" smtClean="0"/>
              <a:t>6</a:t>
            </a:fld>
            <a:endParaRPr lang="en-US"/>
          </a:p>
        </p:txBody>
      </p:sp>
    </p:spTree>
    <p:extLst>
      <p:ext uri="{BB962C8B-B14F-4D97-AF65-F5344CB8AC3E}">
        <p14:creationId xmlns:p14="http://schemas.microsoft.com/office/powerpoint/2010/main" val="2116803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000" y="1032789"/>
            <a:ext cx="6858000" cy="147991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3000" y="2844915"/>
            <a:ext cx="6858000" cy="10262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1257300" y="4743512"/>
            <a:ext cx="2057400" cy="273844"/>
          </a:xfrm>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a:xfrm>
            <a:off x="3657600" y="4743512"/>
            <a:ext cx="3086100" cy="273844"/>
          </a:xfrm>
        </p:spPr>
        <p:txBody>
          <a:bodyPr/>
          <a:lstStyle/>
          <a:p>
            <a:endParaRPr lang="en-US"/>
          </a:p>
        </p:txBody>
      </p:sp>
      <p:sp>
        <p:nvSpPr>
          <p:cNvPr id="6" name="Slide Number Placeholder 5"/>
          <p:cNvSpPr>
            <a:spLocks noGrp="1"/>
          </p:cNvSpPr>
          <p:nvPr>
            <p:ph type="sldNum" sz="quarter" idx="12"/>
          </p:nvPr>
        </p:nvSpPr>
        <p:spPr>
          <a:xfrm>
            <a:off x="7086600" y="4743512"/>
            <a:ext cx="2057400" cy="273844"/>
          </a:xfrm>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9403380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397425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4136753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61732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077204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989721-2E5E-A74E-BDA4-3350CBAAF42E}" type="datetimeFigureOut">
              <a:rPr lang="en-US" smtClean="0"/>
              <a:t>5/28/19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4027207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989721-2E5E-A74E-BDA4-3350CBAAF42E}" type="datetimeFigureOut">
              <a:rPr lang="en-US" smtClean="0"/>
              <a:t>5/28/19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234381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989721-2E5E-A74E-BDA4-3350CBAAF42E}" type="datetimeFigureOut">
              <a:rPr lang="en-US" smtClean="0"/>
              <a:t>5/28/19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560518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989721-2E5E-A74E-BDA4-3350CBAAF42E}" type="datetimeFigureOut">
              <a:rPr lang="en-US" smtClean="0"/>
              <a:t>5/28/19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2361320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89721-2E5E-A74E-BDA4-3350CBAAF42E}" type="datetimeFigureOut">
              <a:rPr lang="en-US" smtClean="0"/>
              <a:t>5/28/19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4085261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5/28/19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3121942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2989721-2E5E-A74E-BDA4-3350CBAAF42E}" type="datetimeFigureOut">
              <a:rPr lang="en-US" smtClean="0"/>
              <a:t>5/28/19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EFFAF-D776-0E4A-B23C-093906A319D0}" type="slidenum">
              <a:rPr lang="en-US" smtClean="0"/>
              <a:t>‹#›</a:t>
            </a:fld>
            <a:endParaRPr lang="en-US"/>
          </a:p>
        </p:txBody>
      </p:sp>
    </p:spTree>
    <p:extLst>
      <p:ext uri="{BB962C8B-B14F-4D97-AF65-F5344CB8AC3E}">
        <p14:creationId xmlns:p14="http://schemas.microsoft.com/office/powerpoint/2010/main" val="1755068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sv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extLst>
              <a:ext uri="{96DAC541-7B7A-43D3-8B79-37D633B846F1}">
                <asvg:svgBlip xmlns:asvg="http://schemas.microsoft.com/office/drawing/2016/SVG/main" r:embed="rId15"/>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2989721-2E5E-A74E-BDA4-3350CBAAF42E}" type="datetimeFigureOut">
              <a:rPr lang="en-US" smtClean="0"/>
              <a:t>5/28/19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F40EFFAF-D776-0E4A-B23C-093906A319D0}" type="slidenum">
              <a:rPr lang="en-US" smtClean="0"/>
              <a:t>‹#›</a:t>
            </a:fld>
            <a:endParaRPr lang="en-US"/>
          </a:p>
        </p:txBody>
      </p:sp>
    </p:spTree>
    <p:extLst>
      <p:ext uri="{BB962C8B-B14F-4D97-AF65-F5344CB8AC3E}">
        <p14:creationId xmlns:p14="http://schemas.microsoft.com/office/powerpoint/2010/main" val="40172373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6C0FE9E-8E68-1D47-B330-3CE820494858}"/>
              </a:ext>
            </a:extLst>
          </p:cNvPr>
          <p:cNvSpPr/>
          <p:nvPr/>
        </p:nvSpPr>
        <p:spPr>
          <a:xfrm>
            <a:off x="1804017" y="2027892"/>
            <a:ext cx="5289397" cy="584775"/>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3200" b="1" cap="none" spc="0" dirty="0">
                <a:ln/>
                <a:solidFill>
                  <a:schemeClr val="tx1">
                    <a:lumMod val="50000"/>
                    <a:lumOff val="50000"/>
                  </a:schemeClr>
                </a:solidFill>
                <a:effectLst/>
                <a:latin typeface="Arial" panose="020B0604020202020204" pitchFamily="34" charset="0"/>
                <a:cs typeface="Arial" panose="020B0604020202020204" pitchFamily="34" charset="0"/>
              </a:rPr>
              <a:t>Module </a:t>
            </a:r>
            <a:r>
              <a:rPr lang="en-US" sz="3200" b="1" dirty="0">
                <a:ln/>
                <a:solidFill>
                  <a:schemeClr val="tx1">
                    <a:lumMod val="50000"/>
                    <a:lumOff val="50000"/>
                  </a:schemeClr>
                </a:solidFill>
                <a:latin typeface="Arial" panose="020B0604020202020204" pitchFamily="34" charset="0"/>
                <a:cs typeface="Arial" panose="020B0604020202020204" pitchFamily="34" charset="0"/>
              </a:rPr>
              <a:t>4 Data Acquisition</a:t>
            </a:r>
            <a:endParaRPr lang="en-US" sz="3200" b="1" cap="none" spc="0" dirty="0">
              <a:ln/>
              <a:solidFill>
                <a:schemeClr val="tx1">
                  <a:lumMod val="50000"/>
                  <a:lumOff val="50000"/>
                </a:schemeClr>
              </a:solidFill>
              <a:effectLst/>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CC76DC76-91E1-C645-8B8E-B8F9E28852FF}"/>
              </a:ext>
            </a:extLst>
          </p:cNvPr>
          <p:cNvSpPr txBox="1"/>
          <p:nvPr/>
        </p:nvSpPr>
        <p:spPr>
          <a:xfrm>
            <a:off x="1433245" y="1137126"/>
            <a:ext cx="6277509" cy="400110"/>
          </a:xfrm>
          <a:prstGeom prst="rect">
            <a:avLst/>
          </a:prstGeom>
          <a:noFill/>
        </p:spPr>
        <p:txBody>
          <a:bodyPr wrap="square" rtlCol="0">
            <a:spAutoFit/>
          </a:bodyPr>
          <a:lstStyle/>
          <a:p>
            <a:r>
              <a:rPr lang="en-US" sz="2000" dirty="0">
                <a:solidFill>
                  <a:schemeClr val="tx1">
                    <a:lumMod val="50000"/>
                    <a:lumOff val="50000"/>
                  </a:schemeClr>
                </a:solidFill>
                <a:latin typeface="Arial" panose="020B0604020202020204" pitchFamily="34" charset="0"/>
                <a:cs typeface="Arial" panose="020B0604020202020204" pitchFamily="34" charset="0"/>
              </a:rPr>
              <a:t>IT4893 Internet of Things: Applications and Security</a:t>
            </a:r>
          </a:p>
        </p:txBody>
      </p:sp>
      <p:sp>
        <p:nvSpPr>
          <p:cNvPr id="2" name="TextBox 1">
            <a:extLst>
              <a:ext uri="{FF2B5EF4-FFF2-40B4-BE49-F238E27FC236}">
                <a16:creationId xmlns:a16="http://schemas.microsoft.com/office/drawing/2014/main" id="{3916F013-AB94-9442-8CB2-985824686DE3}"/>
              </a:ext>
            </a:extLst>
          </p:cNvPr>
          <p:cNvSpPr txBox="1"/>
          <p:nvPr/>
        </p:nvSpPr>
        <p:spPr>
          <a:xfrm>
            <a:off x="2091559" y="3807894"/>
            <a:ext cx="2932982" cy="507831"/>
          </a:xfrm>
          <a:prstGeom prst="rect">
            <a:avLst/>
          </a:prstGeom>
          <a:noFill/>
        </p:spPr>
        <p:txBody>
          <a:bodyPr wrap="none" rtlCol="0">
            <a:spAutoFit/>
          </a:bodyPr>
          <a:lstStyle/>
          <a:p>
            <a:r>
              <a:rPr lang="en-US" dirty="0"/>
              <a:t>Compiled by Dr. Shirley Tian</a:t>
            </a:r>
          </a:p>
          <a:p>
            <a:r>
              <a:rPr lang="en-US" dirty="0"/>
              <a:t>Department of Information Technology</a:t>
            </a:r>
          </a:p>
        </p:txBody>
      </p:sp>
    </p:spTree>
    <p:extLst>
      <p:ext uri="{BB962C8B-B14F-4D97-AF65-F5344CB8AC3E}">
        <p14:creationId xmlns:p14="http://schemas.microsoft.com/office/powerpoint/2010/main" val="2688074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66AFC58-5370-D641-89D8-133B11010D50}"/>
              </a:ext>
            </a:extLst>
          </p:cNvPr>
          <p:cNvSpPr>
            <a:spLocks noGrp="1"/>
          </p:cNvSpPr>
          <p:nvPr>
            <p:ph idx="1"/>
          </p:nvPr>
        </p:nvSpPr>
        <p:spPr>
          <a:xfrm>
            <a:off x="1257300" y="1568855"/>
            <a:ext cx="7886700" cy="2834979"/>
          </a:xfrm>
        </p:spPr>
        <p:txBody>
          <a:bodyPr>
            <a:normAutofit lnSpcReduction="10000"/>
          </a:bodyPr>
          <a:lstStyle/>
          <a:p>
            <a:pPr marL="457200" indent="-457200">
              <a:buFont typeface="+mj-lt"/>
              <a:buAutoNum type="arabicPeriod"/>
            </a:pPr>
            <a:r>
              <a:rPr lang="en-US" dirty="0"/>
              <a:t>Layer Things - actual data generated by each individual set of things</a:t>
            </a:r>
          </a:p>
          <a:p>
            <a:pPr marL="457200" indent="-457200">
              <a:buFont typeface="+mj-lt"/>
              <a:buAutoNum type="arabicPeriod"/>
            </a:pPr>
            <a:r>
              <a:rPr lang="en-US" dirty="0"/>
              <a:t>Layer Local data </a:t>
            </a:r>
            <a:r>
              <a:rPr lang="en-US" sz="2000" dirty="0"/>
              <a:t>model</a:t>
            </a:r>
            <a:r>
              <a:rPr lang="en-US" dirty="0"/>
              <a:t> - responsible for representing data from the lower layer</a:t>
            </a:r>
          </a:p>
          <a:p>
            <a:pPr marL="457200" indent="-457200">
              <a:buFont typeface="+mj-lt"/>
              <a:buAutoNum type="arabicPeriod"/>
            </a:pPr>
            <a:r>
              <a:rPr lang="en-US" dirty="0"/>
              <a:t>Layer is a composition of two components, a component for managing the generated local data models and another component for distributing the models. </a:t>
            </a:r>
          </a:p>
          <a:p>
            <a:pPr marL="457200" indent="-457200">
              <a:buFont typeface="+mj-lt"/>
              <a:buAutoNum type="arabicPeriod"/>
            </a:pPr>
            <a:r>
              <a:rPr lang="en-US" dirty="0"/>
              <a:t>The global data layer, encompasses a collection of all data models that is easily accessible by users or service providers.</a:t>
            </a:r>
          </a:p>
          <a:p>
            <a:pPr marL="457200" indent="-457200">
              <a:buFont typeface="+mj-lt"/>
              <a:buAutoNum type="arabicPeriod"/>
            </a:pPr>
            <a:endParaRPr lang="en-US" dirty="0"/>
          </a:p>
          <a:p>
            <a:endParaRPr lang="en-US" dirty="0"/>
          </a:p>
          <a:p>
            <a:endParaRPr lang="en-US" dirty="0"/>
          </a:p>
        </p:txBody>
      </p:sp>
      <p:sp>
        <p:nvSpPr>
          <p:cNvPr id="2" name="Rectangle 1">
            <a:extLst>
              <a:ext uri="{FF2B5EF4-FFF2-40B4-BE49-F238E27FC236}">
                <a16:creationId xmlns:a16="http://schemas.microsoft.com/office/drawing/2014/main" id="{CE930FDD-0C4A-A845-9BDA-F60474A8A23F}"/>
              </a:ext>
            </a:extLst>
          </p:cNvPr>
          <p:cNvSpPr/>
          <p:nvPr/>
        </p:nvSpPr>
        <p:spPr>
          <a:xfrm>
            <a:off x="1362403" y="198818"/>
            <a:ext cx="7403224" cy="707886"/>
          </a:xfrm>
          <a:prstGeom prst="rect">
            <a:avLst/>
          </a:prstGeom>
        </p:spPr>
        <p:txBody>
          <a:bodyPr wrap="square">
            <a:spAutoFit/>
          </a:bodyPr>
          <a:lstStyle/>
          <a:p>
            <a:r>
              <a:rPr lang="en-US" sz="2000" dirty="0"/>
              <a:t>The four layers are things; local data models; model management and distribution; and finally the global data models.</a:t>
            </a:r>
          </a:p>
        </p:txBody>
      </p:sp>
    </p:spTree>
    <p:extLst>
      <p:ext uri="{BB962C8B-B14F-4D97-AF65-F5344CB8AC3E}">
        <p14:creationId xmlns:p14="http://schemas.microsoft.com/office/powerpoint/2010/main" val="3091810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F90921-8B39-D646-9733-E48D8D22A1EC}"/>
              </a:ext>
            </a:extLst>
          </p:cNvPr>
          <p:cNvSpPr>
            <a:spLocks noGrp="1"/>
          </p:cNvSpPr>
          <p:nvPr>
            <p:ph type="title"/>
          </p:nvPr>
        </p:nvSpPr>
        <p:spPr>
          <a:xfrm>
            <a:off x="1353864" y="158230"/>
            <a:ext cx="7886700" cy="994172"/>
          </a:xfrm>
        </p:spPr>
        <p:txBody>
          <a:bodyPr/>
          <a:lstStyle/>
          <a:p>
            <a:r>
              <a:rPr lang="en-US" dirty="0"/>
              <a:t>Security Challenges</a:t>
            </a:r>
          </a:p>
        </p:txBody>
      </p:sp>
      <p:sp>
        <p:nvSpPr>
          <p:cNvPr id="3" name="Content Placeholder 2">
            <a:extLst>
              <a:ext uri="{FF2B5EF4-FFF2-40B4-BE49-F238E27FC236}">
                <a16:creationId xmlns:a16="http://schemas.microsoft.com/office/drawing/2014/main" id="{4B545AF5-08FB-C84C-91E5-7E854D15E5A7}"/>
              </a:ext>
            </a:extLst>
          </p:cNvPr>
          <p:cNvSpPr>
            <a:spLocks noGrp="1"/>
          </p:cNvSpPr>
          <p:nvPr>
            <p:ph idx="1"/>
          </p:nvPr>
        </p:nvSpPr>
        <p:spPr>
          <a:xfrm>
            <a:off x="1353864" y="1721766"/>
            <a:ext cx="7886700" cy="3263504"/>
          </a:xfrm>
        </p:spPr>
        <p:txBody>
          <a:bodyPr/>
          <a:lstStyle/>
          <a:p>
            <a:r>
              <a:rPr lang="en-US" dirty="0"/>
              <a:t>Two main security problems:</a:t>
            </a:r>
          </a:p>
          <a:p>
            <a:pPr marL="457200" indent="-457200">
              <a:buFont typeface="+mj-lt"/>
              <a:buAutoNum type="arabicPeriod"/>
            </a:pPr>
            <a:r>
              <a:rPr lang="en-US" dirty="0"/>
              <a:t>IoT is the absence of centralized points of service </a:t>
            </a:r>
          </a:p>
          <a:p>
            <a:pPr marL="457200" indent="-457200">
              <a:buFont typeface="+mj-lt"/>
              <a:buAutoNum type="arabicPeriod"/>
            </a:pPr>
            <a:r>
              <a:rPr lang="en-US" dirty="0"/>
              <a:t>The existence of numerous low-resource devices with power limitations. </a:t>
            </a:r>
          </a:p>
          <a:p>
            <a:pPr marL="0" indent="0">
              <a:buNone/>
            </a:pPr>
            <a:r>
              <a:rPr lang="en-US" dirty="0"/>
              <a:t>Resource intensive mechanisms such as asymmetric cryptography or centralized architectures, like PKI infrastructures, are limited.</a:t>
            </a:r>
          </a:p>
        </p:txBody>
      </p:sp>
    </p:spTree>
    <p:extLst>
      <p:ext uri="{BB962C8B-B14F-4D97-AF65-F5344CB8AC3E}">
        <p14:creationId xmlns:p14="http://schemas.microsoft.com/office/powerpoint/2010/main" val="3466426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804E3D-24FF-564A-A844-755C5AA5E56C}"/>
              </a:ext>
            </a:extLst>
          </p:cNvPr>
          <p:cNvSpPr>
            <a:spLocks noGrp="1"/>
          </p:cNvSpPr>
          <p:nvPr>
            <p:ph idx="1"/>
          </p:nvPr>
        </p:nvSpPr>
        <p:spPr>
          <a:xfrm>
            <a:off x="1257300" y="1879996"/>
            <a:ext cx="7886700" cy="3263504"/>
          </a:xfrm>
        </p:spPr>
        <p:txBody>
          <a:bodyPr/>
          <a:lstStyle/>
          <a:p>
            <a:r>
              <a:rPr lang="en-US" dirty="0"/>
              <a:t>Not all things require strong security properties, more lightweight symmetric cryptographic techniques can be utilized</a:t>
            </a:r>
          </a:p>
          <a:p>
            <a:r>
              <a:rPr lang="en-US" dirty="0"/>
              <a:t>Sophisticated trust models need to be built to enable the deployment of access control limitations between owners and things.</a:t>
            </a:r>
          </a:p>
          <a:p>
            <a:r>
              <a:rPr lang="en-US" dirty="0"/>
              <a:t>It is necessary to distinguish in the layer of things who are the owners of a thing and manage the respective access control list of each. </a:t>
            </a:r>
          </a:p>
          <a:p>
            <a:endParaRPr lang="en-US" dirty="0"/>
          </a:p>
        </p:txBody>
      </p:sp>
    </p:spTree>
    <p:extLst>
      <p:ext uri="{BB962C8B-B14F-4D97-AF65-F5344CB8AC3E}">
        <p14:creationId xmlns:p14="http://schemas.microsoft.com/office/powerpoint/2010/main" val="3168777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98192-9A37-844C-9286-F0873E60D83B}"/>
              </a:ext>
            </a:extLst>
          </p:cNvPr>
          <p:cNvSpPr>
            <a:spLocks noGrp="1"/>
          </p:cNvSpPr>
          <p:nvPr>
            <p:ph type="title"/>
          </p:nvPr>
        </p:nvSpPr>
        <p:spPr>
          <a:xfrm>
            <a:off x="1416926" y="116189"/>
            <a:ext cx="7886700" cy="994172"/>
          </a:xfrm>
        </p:spPr>
        <p:txBody>
          <a:bodyPr/>
          <a:lstStyle/>
          <a:p>
            <a:r>
              <a:rPr lang="en-US" dirty="0"/>
              <a:t>Privacy and Trust</a:t>
            </a:r>
          </a:p>
        </p:txBody>
      </p:sp>
      <p:sp>
        <p:nvSpPr>
          <p:cNvPr id="3" name="Content Placeholder 2">
            <a:extLst>
              <a:ext uri="{FF2B5EF4-FFF2-40B4-BE49-F238E27FC236}">
                <a16:creationId xmlns:a16="http://schemas.microsoft.com/office/drawing/2014/main" id="{03BD4D3C-2CC4-E649-9812-D07C010CA02E}"/>
              </a:ext>
            </a:extLst>
          </p:cNvPr>
          <p:cNvSpPr>
            <a:spLocks noGrp="1"/>
          </p:cNvSpPr>
          <p:nvPr>
            <p:ph idx="1"/>
          </p:nvPr>
        </p:nvSpPr>
        <p:spPr>
          <a:xfrm>
            <a:off x="1257300" y="1013571"/>
            <a:ext cx="7886700" cy="3263504"/>
          </a:xfrm>
        </p:spPr>
        <p:txBody>
          <a:bodyPr>
            <a:normAutofit lnSpcReduction="10000"/>
          </a:bodyPr>
          <a:lstStyle/>
          <a:p>
            <a:pPr marL="0" indent="0">
              <a:buNone/>
            </a:pPr>
            <a:r>
              <a:rPr lang="en-US" dirty="0"/>
              <a:t>In general and especially in the IoT, privacy is more than just keeping personal information confidential. </a:t>
            </a:r>
          </a:p>
          <a:p>
            <a:r>
              <a:rPr lang="en-US" b="1" dirty="0"/>
              <a:t>Identity privacy </a:t>
            </a:r>
            <a:r>
              <a:rPr lang="en-US" dirty="0"/>
              <a:t>refers to disclosing a user’s identity if and only if needed and keep it secret otherwise.</a:t>
            </a:r>
          </a:p>
          <a:p>
            <a:r>
              <a:rPr lang="en-US" b="1" dirty="0"/>
              <a:t>Query privacy </a:t>
            </a:r>
            <a:r>
              <a:rPr lang="en-US" dirty="0"/>
              <a:t>refers to data retrieval without revealing to the sender (or any other party) which data was received.</a:t>
            </a:r>
          </a:p>
          <a:p>
            <a:r>
              <a:rPr lang="en-US" b="1" dirty="0"/>
              <a:t>Location privacy </a:t>
            </a:r>
            <a:r>
              <a:rPr lang="en-US" dirty="0"/>
              <a:t>means hiding a user’s location to the reasonable extent whenever possible.</a:t>
            </a:r>
          </a:p>
          <a:p>
            <a:r>
              <a:rPr lang="en-US" b="1" dirty="0"/>
              <a:t>Footprint privacy </a:t>
            </a:r>
            <a:r>
              <a:rPr lang="en-US" dirty="0"/>
              <a:t>aims at minimizing a user’s linkable (meta) data volume.</a:t>
            </a:r>
          </a:p>
          <a:p>
            <a:endParaRPr lang="en-US" dirty="0"/>
          </a:p>
          <a:p>
            <a:endParaRPr lang="en-US" dirty="0"/>
          </a:p>
        </p:txBody>
      </p:sp>
    </p:spTree>
    <p:extLst>
      <p:ext uri="{BB962C8B-B14F-4D97-AF65-F5344CB8AC3E}">
        <p14:creationId xmlns:p14="http://schemas.microsoft.com/office/powerpoint/2010/main" val="3417339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05083-6363-E947-9CEB-E2FF021CE678}"/>
              </a:ext>
            </a:extLst>
          </p:cNvPr>
          <p:cNvSpPr>
            <a:spLocks noGrp="1"/>
          </p:cNvSpPr>
          <p:nvPr>
            <p:ph type="title"/>
          </p:nvPr>
        </p:nvSpPr>
        <p:spPr>
          <a:xfrm>
            <a:off x="1395906" y="116189"/>
            <a:ext cx="7886700" cy="994172"/>
          </a:xfrm>
        </p:spPr>
        <p:txBody>
          <a:bodyPr/>
          <a:lstStyle/>
          <a:p>
            <a:r>
              <a:rPr lang="en-US" dirty="0"/>
              <a:t>Privacy and Trust</a:t>
            </a:r>
          </a:p>
        </p:txBody>
      </p:sp>
      <p:sp>
        <p:nvSpPr>
          <p:cNvPr id="3" name="Content Placeholder 2">
            <a:extLst>
              <a:ext uri="{FF2B5EF4-FFF2-40B4-BE49-F238E27FC236}">
                <a16:creationId xmlns:a16="http://schemas.microsoft.com/office/drawing/2014/main" id="{A9A8F138-0BB1-1645-B0A7-9CFDF6D58688}"/>
              </a:ext>
            </a:extLst>
          </p:cNvPr>
          <p:cNvSpPr>
            <a:spLocks noGrp="1"/>
          </p:cNvSpPr>
          <p:nvPr>
            <p:ph idx="1"/>
          </p:nvPr>
        </p:nvSpPr>
        <p:spPr>
          <a:xfrm>
            <a:off x="1257300" y="1015768"/>
            <a:ext cx="7886700" cy="3263504"/>
          </a:xfrm>
        </p:spPr>
        <p:txBody>
          <a:bodyPr/>
          <a:lstStyle/>
          <a:p>
            <a:pPr marL="0" indent="0">
              <a:buNone/>
            </a:pPr>
            <a:r>
              <a:rPr lang="en-US" sz="1800" dirty="0"/>
              <a:t>Trust is in general, especially in the context of IoT, more than just relying on third parties. </a:t>
            </a:r>
          </a:p>
          <a:p>
            <a:r>
              <a:rPr lang="en-US" sz="1800" b="1" dirty="0"/>
              <a:t>Device trust </a:t>
            </a:r>
            <a:r>
              <a:rPr lang="en-US" sz="1800" dirty="0"/>
              <a:t>refers to the user’s confidence to interact with reliable sensors, as well as assessing the accuracy of the produced data. Sensors that are not handled according to specifications have the risk of producing inconsistent or wrong data.</a:t>
            </a:r>
          </a:p>
          <a:p>
            <a:r>
              <a:rPr lang="en-US" sz="1800" b="1" dirty="0"/>
              <a:t>Processing trust </a:t>
            </a:r>
            <a:r>
              <a:rPr lang="en-US" sz="1800" dirty="0"/>
              <a:t>reflects the need to deal with correct and meaningful data.</a:t>
            </a:r>
          </a:p>
          <a:p>
            <a:r>
              <a:rPr lang="en-US" sz="1800" b="1" dirty="0"/>
              <a:t>Connection trust </a:t>
            </a:r>
            <a:r>
              <a:rPr lang="en-US" sz="1800" dirty="0"/>
              <a:t>embodies the desire to exchange data only with the intended partners.</a:t>
            </a:r>
          </a:p>
          <a:p>
            <a:r>
              <a:rPr lang="en-US" sz="1800" b="1" dirty="0"/>
              <a:t>System trust </a:t>
            </a:r>
            <a:r>
              <a:rPr lang="en-US" sz="1800" dirty="0"/>
              <a:t>refers to the ability of using the interaction Between things to confidently accomplish complex tasks.</a:t>
            </a:r>
          </a:p>
          <a:p>
            <a:endParaRPr lang="en-US" dirty="0"/>
          </a:p>
        </p:txBody>
      </p:sp>
    </p:spTree>
    <p:extLst>
      <p:ext uri="{BB962C8B-B14F-4D97-AF65-F5344CB8AC3E}">
        <p14:creationId xmlns:p14="http://schemas.microsoft.com/office/powerpoint/2010/main" val="2581877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8A2992-50B5-E84A-823C-261A0B5503A0}"/>
              </a:ext>
            </a:extLst>
          </p:cNvPr>
          <p:cNvSpPr>
            <a:spLocks noGrp="1"/>
          </p:cNvSpPr>
          <p:nvPr>
            <p:ph type="title"/>
          </p:nvPr>
        </p:nvSpPr>
        <p:spPr>
          <a:xfrm>
            <a:off x="1364374" y="105679"/>
            <a:ext cx="7886700" cy="994172"/>
          </a:xfrm>
        </p:spPr>
        <p:txBody>
          <a:bodyPr/>
          <a:lstStyle/>
          <a:p>
            <a:r>
              <a:rPr lang="en-US" dirty="0"/>
              <a:t>Introduction</a:t>
            </a:r>
          </a:p>
        </p:txBody>
      </p:sp>
      <p:sp>
        <p:nvSpPr>
          <p:cNvPr id="3" name="Content Placeholder 2">
            <a:extLst>
              <a:ext uri="{FF2B5EF4-FFF2-40B4-BE49-F238E27FC236}">
                <a16:creationId xmlns:a16="http://schemas.microsoft.com/office/drawing/2014/main" id="{097BF60F-9977-FD47-89E5-899217A3AFE6}"/>
              </a:ext>
            </a:extLst>
          </p:cNvPr>
          <p:cNvSpPr>
            <a:spLocks noGrp="1"/>
          </p:cNvSpPr>
          <p:nvPr>
            <p:ph idx="1"/>
          </p:nvPr>
        </p:nvSpPr>
        <p:spPr>
          <a:xfrm>
            <a:off x="1257300" y="1879996"/>
            <a:ext cx="7708024" cy="3263504"/>
          </a:xfrm>
        </p:spPr>
        <p:txBody>
          <a:bodyPr/>
          <a:lstStyle/>
          <a:p>
            <a:r>
              <a:rPr lang="en-US" dirty="0"/>
              <a:t>Machine to machine (M2M) refers to technologies that allow both wireless and wired systems to communicate with other devices of the same ability.</a:t>
            </a:r>
          </a:p>
          <a:p>
            <a:r>
              <a:rPr lang="en-US" dirty="0"/>
              <a:t>Regardless of the type of machine or data, information usually flows in the same general way -- from a machine over a network, and then through a gateway to a system where it can be reviewed and acted on.</a:t>
            </a:r>
          </a:p>
          <a:p>
            <a:endParaRPr lang="en-US" dirty="0"/>
          </a:p>
          <a:p>
            <a:endParaRPr lang="en-US" dirty="0"/>
          </a:p>
        </p:txBody>
      </p:sp>
    </p:spTree>
    <p:extLst>
      <p:ext uri="{BB962C8B-B14F-4D97-AF65-F5344CB8AC3E}">
        <p14:creationId xmlns:p14="http://schemas.microsoft.com/office/powerpoint/2010/main" val="642599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B71A6A3-4F90-C243-96D8-4E46730C45B5}"/>
              </a:ext>
            </a:extLst>
          </p:cNvPr>
          <p:cNvSpPr>
            <a:spLocks noGrp="1"/>
          </p:cNvSpPr>
          <p:nvPr>
            <p:ph idx="1"/>
          </p:nvPr>
        </p:nvSpPr>
        <p:spPr>
          <a:xfrm>
            <a:off x="1343354" y="1816440"/>
            <a:ext cx="7727074" cy="4054119"/>
          </a:xfrm>
        </p:spPr>
        <p:txBody>
          <a:bodyPr/>
          <a:lstStyle/>
          <a:p>
            <a:r>
              <a:rPr lang="en-US" dirty="0"/>
              <a:t>M2M uses a device (e.g., a sensor or meter) to capture an event (e.g., temperature, inventory level, etc.), which is relayed through a network (wireless, wired or hybrid) to an application (software program) that translates the captured event into meaningful information or intelligent information.</a:t>
            </a:r>
          </a:p>
          <a:p>
            <a:endParaRPr lang="en-US" dirty="0"/>
          </a:p>
          <a:p>
            <a:endParaRPr lang="en-US" dirty="0"/>
          </a:p>
        </p:txBody>
      </p:sp>
    </p:spTree>
    <p:extLst>
      <p:ext uri="{BB962C8B-B14F-4D97-AF65-F5344CB8AC3E}">
        <p14:creationId xmlns:p14="http://schemas.microsoft.com/office/powerpoint/2010/main" val="1380939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E45A28-AAE6-924F-9E71-CE972C5805D8}"/>
              </a:ext>
            </a:extLst>
          </p:cNvPr>
          <p:cNvSpPr>
            <a:spLocks noGrp="1"/>
          </p:cNvSpPr>
          <p:nvPr>
            <p:ph idx="1"/>
          </p:nvPr>
        </p:nvSpPr>
        <p:spPr>
          <a:xfrm>
            <a:off x="1257300" y="1879996"/>
            <a:ext cx="7634452" cy="3263504"/>
          </a:xfrm>
        </p:spPr>
        <p:txBody>
          <a:bodyPr/>
          <a:lstStyle/>
          <a:p>
            <a:r>
              <a:rPr lang="en-US" dirty="0"/>
              <a:t>IoT</a:t>
            </a:r>
          </a:p>
          <a:p>
            <a:pPr marL="0" indent="0">
              <a:buNone/>
            </a:pPr>
            <a:r>
              <a:rPr lang="en-US" dirty="0"/>
              <a:t>The basic idea of this concept is the pervasive presence around us of a variety of things or objects – such as Radio-Frequency Identification (RFID) tags, sensors, actuators, mobile phones, etc. – which, through unique addressing schemes, are able to interact with each other and cooperate with their neighbors to reach common goals.</a:t>
            </a:r>
          </a:p>
          <a:p>
            <a:endParaRPr lang="en-US" dirty="0"/>
          </a:p>
        </p:txBody>
      </p:sp>
    </p:spTree>
    <p:extLst>
      <p:ext uri="{BB962C8B-B14F-4D97-AF65-F5344CB8AC3E}">
        <p14:creationId xmlns:p14="http://schemas.microsoft.com/office/powerpoint/2010/main" val="2624022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1B48C-8808-B14D-8581-8E38AD51DE74}"/>
              </a:ext>
            </a:extLst>
          </p:cNvPr>
          <p:cNvSpPr>
            <a:spLocks noGrp="1"/>
          </p:cNvSpPr>
          <p:nvPr>
            <p:ph type="title"/>
          </p:nvPr>
        </p:nvSpPr>
        <p:spPr>
          <a:xfrm>
            <a:off x="1343354" y="116188"/>
            <a:ext cx="7886700" cy="994172"/>
          </a:xfrm>
        </p:spPr>
        <p:txBody>
          <a:bodyPr/>
          <a:lstStyle/>
          <a:p>
            <a:r>
              <a:rPr lang="en-US" dirty="0"/>
              <a:t>Devices to acquire the data</a:t>
            </a:r>
          </a:p>
        </p:txBody>
      </p:sp>
      <p:sp>
        <p:nvSpPr>
          <p:cNvPr id="3" name="Content Placeholder 2">
            <a:extLst>
              <a:ext uri="{FF2B5EF4-FFF2-40B4-BE49-F238E27FC236}">
                <a16:creationId xmlns:a16="http://schemas.microsoft.com/office/drawing/2014/main" id="{F1DF7EF7-25A6-3845-A7DA-F9C9A1582A36}"/>
              </a:ext>
            </a:extLst>
          </p:cNvPr>
          <p:cNvSpPr>
            <a:spLocks noGrp="1"/>
          </p:cNvSpPr>
          <p:nvPr>
            <p:ph idx="1"/>
          </p:nvPr>
        </p:nvSpPr>
        <p:spPr>
          <a:xfrm>
            <a:off x="1343354" y="1879996"/>
            <a:ext cx="7642991" cy="3263504"/>
          </a:xfrm>
        </p:spPr>
        <p:txBody>
          <a:bodyPr/>
          <a:lstStyle/>
          <a:p>
            <a:r>
              <a:rPr lang="en-US" dirty="0"/>
              <a:t> One of the biggest breakthroughs of the Internet of Things is making the physical world and information world together.</a:t>
            </a:r>
          </a:p>
          <a:p>
            <a:r>
              <a:rPr lang="en-US" dirty="0"/>
              <a:t> Sensors play a very important role to bridge the gap between the physical world and information world. Sensors collect data from their environment, generating information raising awareness about context.</a:t>
            </a:r>
          </a:p>
          <a:p>
            <a:endParaRPr lang="en-US" dirty="0"/>
          </a:p>
        </p:txBody>
      </p:sp>
    </p:spTree>
    <p:extLst>
      <p:ext uri="{BB962C8B-B14F-4D97-AF65-F5344CB8AC3E}">
        <p14:creationId xmlns:p14="http://schemas.microsoft.com/office/powerpoint/2010/main" val="2533771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This figrue shows the several devices that connected to the network by ZigBee, Powerline, Bluetooth, Infrared, and Wi-Fi. ">
            <a:extLst>
              <a:ext uri="{FF2B5EF4-FFF2-40B4-BE49-F238E27FC236}">
                <a16:creationId xmlns:a16="http://schemas.microsoft.com/office/drawing/2014/main" id="{A6404A50-71AC-EF41-BD3E-B8E3478C5E5D}"/>
              </a:ext>
            </a:extLst>
          </p:cNvPr>
          <p:cNvPicPr>
            <a:picLocks noChangeAspect="1"/>
          </p:cNvPicPr>
          <p:nvPr/>
        </p:nvPicPr>
        <p:blipFill>
          <a:blip r:embed="rId3"/>
          <a:stretch>
            <a:fillRect/>
          </a:stretch>
        </p:blipFill>
        <p:spPr>
          <a:xfrm>
            <a:off x="0" y="0"/>
            <a:ext cx="3613590" cy="5143500"/>
          </a:xfrm>
          <a:prstGeom prst="rect">
            <a:avLst/>
          </a:prstGeom>
        </p:spPr>
      </p:pic>
      <p:sp>
        <p:nvSpPr>
          <p:cNvPr id="7" name="Rectangle 6">
            <a:extLst>
              <a:ext uri="{FF2B5EF4-FFF2-40B4-BE49-F238E27FC236}">
                <a16:creationId xmlns:a16="http://schemas.microsoft.com/office/drawing/2014/main" id="{A99CBBCC-7346-9144-85CE-39CBABF55D80}"/>
              </a:ext>
            </a:extLst>
          </p:cNvPr>
          <p:cNvSpPr/>
          <p:nvPr/>
        </p:nvSpPr>
        <p:spPr>
          <a:xfrm>
            <a:off x="4070311" y="1909171"/>
            <a:ext cx="4572000" cy="1938992"/>
          </a:xfrm>
          <a:prstGeom prst="rect">
            <a:avLst/>
          </a:prstGeom>
        </p:spPr>
        <p:txBody>
          <a:bodyPr>
            <a:spAutoFit/>
          </a:bodyPr>
          <a:lstStyle/>
          <a:p>
            <a:r>
              <a:rPr lang="en-US" sz="2000" dirty="0">
                <a:latin typeface="Times" pitchFamily="2" charset="0"/>
              </a:rPr>
              <a:t>A wide variety of end device physical interfaces may be accommodated, all</a:t>
            </a:r>
          </a:p>
          <a:p>
            <a:r>
              <a:rPr lang="en-US" sz="2000" dirty="0">
                <a:latin typeface="Times" pitchFamily="2" charset="0"/>
              </a:rPr>
              <a:t>communicating via chirp protocols. Propagator nodes will vary in the type and number of interfaces provided based on user requirements</a:t>
            </a:r>
            <a:endParaRPr lang="en-US" sz="2000" dirty="0">
              <a:effectLst/>
              <a:latin typeface="Times" pitchFamily="2" charset="0"/>
            </a:endParaRPr>
          </a:p>
        </p:txBody>
      </p:sp>
    </p:spTree>
    <p:extLst>
      <p:ext uri="{BB962C8B-B14F-4D97-AF65-F5344CB8AC3E}">
        <p14:creationId xmlns:p14="http://schemas.microsoft.com/office/powerpoint/2010/main" val="1958618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9481A-54F1-6C43-8345-0E93251944BC}"/>
              </a:ext>
            </a:extLst>
          </p:cNvPr>
          <p:cNvSpPr>
            <a:spLocks noGrp="1"/>
          </p:cNvSpPr>
          <p:nvPr>
            <p:ph type="title"/>
          </p:nvPr>
        </p:nvSpPr>
        <p:spPr>
          <a:xfrm>
            <a:off x="725214" y="903081"/>
            <a:ext cx="2002054" cy="1335881"/>
          </a:xfrm>
        </p:spPr>
        <p:txBody>
          <a:bodyPr vert="horz" lIns="91440" tIns="45720" rIns="91440" bIns="45720" rtlCol="0">
            <a:normAutofit/>
          </a:bodyPr>
          <a:lstStyle/>
          <a:p>
            <a:pPr defTabSz="914400"/>
            <a:r>
              <a:rPr lang="en-US" sz="2400" b="1" kern="1200" dirty="0">
                <a:solidFill>
                  <a:srgbClr val="FFFFFF"/>
                </a:solidFill>
                <a:latin typeface="+mj-lt"/>
                <a:ea typeface="+mj-ea"/>
                <a:cs typeface="+mj-cs"/>
              </a:rPr>
              <a:t>IoT Data Analytics Architecture</a:t>
            </a:r>
          </a:p>
        </p:txBody>
      </p:sp>
      <p:pic>
        <p:nvPicPr>
          <p:cNvPr id="21" name="Content Placeholder 10" descr="This figure shows the high level view of a generic data analytics architecture for the IoT. There are four levels from top to the bottom: scalabe analytics, analytics enabler, scalable processing, IoT data storage. On the Scalable analytics level, Dike Anomaly Detection, Predictive Equipment Maintenance, traffic anomaly detection, ICS Process Compliance monitoring are listed. Second layer is analytics enabler including model learning, data fusion, anomaly detection, prediction. And then the third layer is scalable processing including batch processing layer and stream processing layer. The bottom layer is IoT data storage that is also called data acquisition layer. ">
            <a:extLst>
              <a:ext uri="{FF2B5EF4-FFF2-40B4-BE49-F238E27FC236}">
                <a16:creationId xmlns:a16="http://schemas.microsoft.com/office/drawing/2014/main" id="{95AF49A8-5289-5443-AAAE-7FFFF804CCE5}"/>
              </a:ext>
            </a:extLst>
          </p:cNvPr>
          <p:cNvPicPr>
            <a:picLocks noChangeAspect="1"/>
          </p:cNvPicPr>
          <p:nvPr/>
        </p:nvPicPr>
        <p:blipFill>
          <a:blip r:embed="rId2"/>
          <a:stretch>
            <a:fillRect/>
          </a:stretch>
        </p:blipFill>
        <p:spPr>
          <a:xfrm>
            <a:off x="144319" y="0"/>
            <a:ext cx="9113244" cy="5623941"/>
          </a:xfrm>
          <a:prstGeom prst="rect">
            <a:avLst/>
          </a:prstGeom>
        </p:spPr>
      </p:pic>
    </p:spTree>
    <p:extLst>
      <p:ext uri="{BB962C8B-B14F-4D97-AF65-F5344CB8AC3E}">
        <p14:creationId xmlns:p14="http://schemas.microsoft.com/office/powerpoint/2010/main" val="3944900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51BE821-CED3-884C-98ED-19F435B3220D}"/>
              </a:ext>
            </a:extLst>
          </p:cNvPr>
          <p:cNvSpPr>
            <a:spLocks noGrp="1"/>
          </p:cNvSpPr>
          <p:nvPr>
            <p:ph idx="1"/>
          </p:nvPr>
        </p:nvSpPr>
        <p:spPr>
          <a:xfrm>
            <a:off x="1257300" y="1747592"/>
            <a:ext cx="7718534" cy="3263504"/>
          </a:xfrm>
        </p:spPr>
        <p:txBody>
          <a:bodyPr/>
          <a:lstStyle/>
          <a:p>
            <a:r>
              <a:rPr lang="en-US" dirty="0"/>
              <a:t>The IoT is composed of multiple objects, or things, that can generate data constantly. </a:t>
            </a:r>
          </a:p>
          <a:p>
            <a:r>
              <a:rPr lang="en-US" dirty="0"/>
              <a:t>Simple data collection services would already benefit from such a data acquisition architecture; however, services that embody an advanced analytic function, e.g., machine learning, would benefit the most. </a:t>
            </a:r>
          </a:p>
          <a:p>
            <a:endParaRPr lang="en-US" dirty="0"/>
          </a:p>
        </p:txBody>
      </p:sp>
    </p:spTree>
    <p:extLst>
      <p:ext uri="{BB962C8B-B14F-4D97-AF65-F5344CB8AC3E}">
        <p14:creationId xmlns:p14="http://schemas.microsoft.com/office/powerpoint/2010/main" val="1975206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This figure shows the different layers of the envisioned collaborative data acquisition architecture. There are four layers from the top to the bottom: global data models; model management and model distribution; local data models; things, things, things at the bottom layer">
            <a:extLst>
              <a:ext uri="{FF2B5EF4-FFF2-40B4-BE49-F238E27FC236}">
                <a16:creationId xmlns:a16="http://schemas.microsoft.com/office/drawing/2014/main" id="{18CDC83E-7323-DA49-AC4F-7F55E2CE7B1F}"/>
              </a:ext>
            </a:extLst>
          </p:cNvPr>
          <p:cNvPicPr>
            <a:picLocks noGrp="1" noChangeAspect="1"/>
          </p:cNvPicPr>
          <p:nvPr>
            <p:ph idx="1"/>
          </p:nvPr>
        </p:nvPicPr>
        <p:blipFill rotWithShape="1">
          <a:blip r:embed="rId2"/>
          <a:srcRect t="795" b="952"/>
          <a:stretch/>
        </p:blipFill>
        <p:spPr>
          <a:xfrm>
            <a:off x="861868" y="369838"/>
            <a:ext cx="7829019" cy="4403824"/>
          </a:xfrm>
          <a:prstGeom prst="rect">
            <a:avLst/>
          </a:prstGeom>
        </p:spPr>
      </p:pic>
    </p:spTree>
    <p:extLst>
      <p:ext uri="{BB962C8B-B14F-4D97-AF65-F5344CB8AC3E}">
        <p14:creationId xmlns:p14="http://schemas.microsoft.com/office/powerpoint/2010/main" val="302457763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1_16to9" id="{A13072C7-C103-3A43-8EBA-0A688A939BCE}" vid="{86EA4E4A-61D6-DB43-A212-E960F1D3BD4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TotalTime>
  <Words>715</Words>
  <Application>Microsoft Macintosh PowerPoint</Application>
  <PresentationFormat>On-screen Show (16:9)</PresentationFormat>
  <Paragraphs>45</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vt:lpstr>
      <vt:lpstr>1_Office Theme</vt:lpstr>
      <vt:lpstr>PowerPoint Presentation</vt:lpstr>
      <vt:lpstr>Introduction</vt:lpstr>
      <vt:lpstr>PowerPoint Presentation</vt:lpstr>
      <vt:lpstr>PowerPoint Presentation</vt:lpstr>
      <vt:lpstr>Devices to acquire the data</vt:lpstr>
      <vt:lpstr>PowerPoint Presentation</vt:lpstr>
      <vt:lpstr>IoT Data Analytics Architecture</vt:lpstr>
      <vt:lpstr>PowerPoint Presentation</vt:lpstr>
      <vt:lpstr>PowerPoint Presentation</vt:lpstr>
      <vt:lpstr>PowerPoint Presentation</vt:lpstr>
      <vt:lpstr>Security Challenges</vt:lpstr>
      <vt:lpstr>PowerPoint Presentation</vt:lpstr>
      <vt:lpstr>Privacy and Trust</vt:lpstr>
      <vt:lpstr>Privacy and Trust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Shirley Tian</dc:creator>
  <cp:lastModifiedBy>Shirley Tian</cp:lastModifiedBy>
  <cp:revision>40</cp:revision>
  <cp:lastPrinted>2019-03-03T21:29:09Z</cp:lastPrinted>
  <dcterms:created xsi:type="dcterms:W3CDTF">2018-12-26T21:32:52Z</dcterms:created>
  <dcterms:modified xsi:type="dcterms:W3CDTF">2019-05-28T20:41:58Z</dcterms:modified>
</cp:coreProperties>
</file>