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52"/>
  </p:normalViewPr>
  <p:slideViewPr>
    <p:cSldViewPr snapToGrid="0" snapToObjects="1">
      <p:cViewPr varScale="1">
        <p:scale>
          <a:sx n="102" d="100"/>
          <a:sy n="102" d="100"/>
        </p:scale>
        <p:origin x="16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000" y="1032789"/>
            <a:ext cx="6858000" cy="147991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3000" y="2844915"/>
            <a:ext cx="6858000" cy="10262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1257300" y="4743512"/>
            <a:ext cx="2057400" cy="273844"/>
          </a:xfrm>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a:xfrm>
            <a:off x="3657600" y="4743512"/>
            <a:ext cx="3086100" cy="273844"/>
          </a:xfrm>
        </p:spPr>
        <p:txBody>
          <a:bodyPr/>
          <a:lstStyle/>
          <a:p>
            <a:endParaRPr lang="en-US"/>
          </a:p>
        </p:txBody>
      </p:sp>
      <p:sp>
        <p:nvSpPr>
          <p:cNvPr id="6" name="Slide Number Placeholder 5"/>
          <p:cNvSpPr>
            <a:spLocks noGrp="1"/>
          </p:cNvSpPr>
          <p:nvPr>
            <p:ph type="sldNum" sz="quarter" idx="12"/>
          </p:nvPr>
        </p:nvSpPr>
        <p:spPr>
          <a:xfrm>
            <a:off x="7086600" y="4743512"/>
            <a:ext cx="2057400" cy="273844"/>
          </a:xfrm>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340276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378029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3887694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623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119087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686819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989721-2E5E-A74E-BDA4-3350CBAAF42E}" type="datetimeFigureOut">
              <a:rPr lang="en-US" smtClean="0"/>
              <a:t>5/28/19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3528469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989721-2E5E-A74E-BDA4-3350CBAAF42E}" type="datetimeFigureOut">
              <a:rPr lang="en-US" smtClean="0"/>
              <a:t>5/28/19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651827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989721-2E5E-A74E-BDA4-3350CBAAF42E}" type="datetimeFigureOut">
              <a:rPr lang="en-US" smtClean="0"/>
              <a:t>5/28/19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09428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89721-2E5E-A74E-BDA4-3350CBAAF42E}" type="datetimeFigureOut">
              <a:rPr lang="en-US" smtClean="0"/>
              <a:t>5/28/19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778253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989721-2E5E-A74E-BDA4-3350CBAAF42E}" type="datetimeFigureOut">
              <a:rPr lang="en-US" smtClean="0"/>
              <a:t>5/28/19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1445723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989721-2E5E-A74E-BDA4-3350CBAAF42E}" type="datetimeFigureOut">
              <a:rPr lang="en-US" smtClean="0"/>
              <a:t>5/28/19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1096979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extLst>
              <a:ext uri="{96DAC541-7B7A-43D3-8B79-37D633B846F1}">
                <asvg:svgBlip xmlns:asvg="http://schemas.microsoft.com/office/drawing/2016/SVG/main" r:embed="rId15"/>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2989721-2E5E-A74E-BDA4-3350CBAAF42E}" type="datetimeFigureOut">
              <a:rPr lang="en-US" smtClean="0"/>
              <a:t>5/28/19</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40EFFAF-D776-0E4A-B23C-093906A319D0}" type="slidenum">
              <a:rPr lang="en-US" smtClean="0"/>
              <a:t>‹#›</a:t>
            </a:fld>
            <a:endParaRPr lang="en-US"/>
          </a:p>
        </p:txBody>
      </p:sp>
    </p:spTree>
    <p:extLst>
      <p:ext uri="{BB962C8B-B14F-4D97-AF65-F5344CB8AC3E}">
        <p14:creationId xmlns:p14="http://schemas.microsoft.com/office/powerpoint/2010/main" val="4280535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6C0FE9E-8E68-1D47-B330-3CE820494858}"/>
              </a:ext>
            </a:extLst>
          </p:cNvPr>
          <p:cNvSpPr/>
          <p:nvPr/>
        </p:nvSpPr>
        <p:spPr>
          <a:xfrm>
            <a:off x="1433245" y="2048530"/>
            <a:ext cx="7933582" cy="52322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800" b="1" cap="none" spc="0" dirty="0">
                <a:ln/>
                <a:solidFill>
                  <a:schemeClr val="tx1">
                    <a:lumMod val="50000"/>
                    <a:lumOff val="50000"/>
                  </a:schemeClr>
                </a:solidFill>
                <a:effectLst/>
                <a:latin typeface="Arial" panose="020B0604020202020204" pitchFamily="34" charset="0"/>
                <a:cs typeface="Arial" panose="020B0604020202020204" pitchFamily="34" charset="0"/>
              </a:rPr>
              <a:t>Module </a:t>
            </a:r>
            <a:r>
              <a:rPr lang="en-US" sz="2800" b="1" dirty="0">
                <a:ln/>
                <a:solidFill>
                  <a:schemeClr val="tx1">
                    <a:lumMod val="50000"/>
                    <a:lumOff val="50000"/>
                  </a:schemeClr>
                </a:solidFill>
                <a:latin typeface="Arial" panose="020B0604020202020204" pitchFamily="34" charset="0"/>
                <a:cs typeface="Arial" panose="020B0604020202020204" pitchFamily="34" charset="0"/>
              </a:rPr>
              <a:t>5 Intelligence Information Processing</a:t>
            </a:r>
            <a:endParaRPr lang="en-US" sz="2800" b="1" cap="none" spc="0" dirty="0">
              <a:ln/>
              <a:solidFill>
                <a:schemeClr val="tx1">
                  <a:lumMod val="50000"/>
                  <a:lumOff val="50000"/>
                </a:schemeClr>
              </a:solidFill>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C76DC76-91E1-C645-8B8E-B8F9E28852FF}"/>
              </a:ext>
            </a:extLst>
          </p:cNvPr>
          <p:cNvSpPr txBox="1"/>
          <p:nvPr/>
        </p:nvSpPr>
        <p:spPr>
          <a:xfrm>
            <a:off x="1433245" y="1030356"/>
            <a:ext cx="6277509" cy="400110"/>
          </a:xfrm>
          <a:prstGeom prst="rect">
            <a:avLst/>
          </a:prstGeom>
          <a:noFill/>
        </p:spPr>
        <p:txBody>
          <a:bodyPr wrap="square" rtlCol="0">
            <a:spAutoFit/>
          </a:bodyPr>
          <a:lstStyle/>
          <a:p>
            <a:r>
              <a:rPr lang="en-US" sz="2000" dirty="0">
                <a:solidFill>
                  <a:schemeClr val="tx1">
                    <a:lumMod val="50000"/>
                    <a:lumOff val="50000"/>
                  </a:schemeClr>
                </a:solidFill>
                <a:latin typeface="Arial" panose="020B0604020202020204" pitchFamily="34" charset="0"/>
                <a:cs typeface="Arial" panose="020B0604020202020204" pitchFamily="34" charset="0"/>
              </a:rPr>
              <a:t>IT4893 Internet of Things: Applications and Security</a:t>
            </a:r>
          </a:p>
        </p:txBody>
      </p:sp>
      <p:sp>
        <p:nvSpPr>
          <p:cNvPr id="2" name="TextBox 1">
            <a:extLst>
              <a:ext uri="{FF2B5EF4-FFF2-40B4-BE49-F238E27FC236}">
                <a16:creationId xmlns:a16="http://schemas.microsoft.com/office/drawing/2014/main" id="{FAD331EF-C857-2E40-A036-5A3940927579}"/>
              </a:ext>
            </a:extLst>
          </p:cNvPr>
          <p:cNvSpPr txBox="1"/>
          <p:nvPr/>
        </p:nvSpPr>
        <p:spPr>
          <a:xfrm>
            <a:off x="2007476" y="3605313"/>
            <a:ext cx="2932982" cy="507831"/>
          </a:xfrm>
          <a:prstGeom prst="rect">
            <a:avLst/>
          </a:prstGeom>
          <a:noFill/>
        </p:spPr>
        <p:txBody>
          <a:bodyPr wrap="none" rtlCol="0">
            <a:spAutoFit/>
          </a:bodyPr>
          <a:lstStyle/>
          <a:p>
            <a:r>
              <a:rPr lang="en-US" dirty="0"/>
              <a:t>Compiled by Dr. Shirley Tian</a:t>
            </a:r>
          </a:p>
          <a:p>
            <a:r>
              <a:rPr lang="en-US" dirty="0"/>
              <a:t>Department of Information Technology</a:t>
            </a:r>
          </a:p>
        </p:txBody>
      </p:sp>
    </p:spTree>
    <p:extLst>
      <p:ext uri="{BB962C8B-B14F-4D97-AF65-F5344CB8AC3E}">
        <p14:creationId xmlns:p14="http://schemas.microsoft.com/office/powerpoint/2010/main" val="2688074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9C871-168E-D94D-B8CF-029B61A871AA}"/>
              </a:ext>
            </a:extLst>
          </p:cNvPr>
          <p:cNvSpPr>
            <a:spLocks noGrp="1"/>
          </p:cNvSpPr>
          <p:nvPr>
            <p:ph type="title"/>
          </p:nvPr>
        </p:nvSpPr>
        <p:spPr>
          <a:xfrm>
            <a:off x="1406415" y="95168"/>
            <a:ext cx="7886700" cy="994172"/>
          </a:xfrm>
        </p:spPr>
        <p:txBody>
          <a:bodyPr/>
          <a:lstStyle/>
          <a:p>
            <a:r>
              <a:rPr lang="en-US" dirty="0"/>
              <a:t>Data Processing and Interpretation</a:t>
            </a:r>
          </a:p>
        </p:txBody>
      </p:sp>
      <p:sp>
        <p:nvSpPr>
          <p:cNvPr id="3" name="Content Placeholder 2">
            <a:extLst>
              <a:ext uri="{FF2B5EF4-FFF2-40B4-BE49-F238E27FC236}">
                <a16:creationId xmlns:a16="http://schemas.microsoft.com/office/drawing/2014/main" id="{65016329-56FA-CE4E-8C4E-26387A8A9E33}"/>
              </a:ext>
            </a:extLst>
          </p:cNvPr>
          <p:cNvSpPr>
            <a:spLocks noGrp="1"/>
          </p:cNvSpPr>
          <p:nvPr>
            <p:ph idx="1"/>
          </p:nvPr>
        </p:nvSpPr>
        <p:spPr>
          <a:xfrm>
            <a:off x="1406415" y="1718030"/>
            <a:ext cx="7611461" cy="3263504"/>
          </a:xfrm>
        </p:spPr>
        <p:txBody>
          <a:bodyPr/>
          <a:lstStyle/>
          <a:p>
            <a:pPr marL="0" indent="0">
              <a:buNone/>
            </a:pPr>
            <a:endParaRPr lang="en-US" dirty="0"/>
          </a:p>
          <a:p>
            <a:r>
              <a:rPr lang="en-US" dirty="0"/>
              <a:t>Intelligent Processing and Interpretation of data </a:t>
            </a:r>
          </a:p>
          <a:p>
            <a:endParaRPr lang="en-US" dirty="0"/>
          </a:p>
          <a:p>
            <a:r>
              <a:rPr lang="en-US" dirty="0"/>
              <a:t>Meta-data enhancement, annotation and semantically described IoT data</a:t>
            </a:r>
          </a:p>
        </p:txBody>
      </p:sp>
    </p:spTree>
    <p:extLst>
      <p:ext uri="{BB962C8B-B14F-4D97-AF65-F5344CB8AC3E}">
        <p14:creationId xmlns:p14="http://schemas.microsoft.com/office/powerpoint/2010/main" val="3696907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8F364-C550-1A44-BF2F-D85F0557091F}"/>
              </a:ext>
            </a:extLst>
          </p:cNvPr>
          <p:cNvSpPr>
            <a:spLocks noGrp="1"/>
          </p:cNvSpPr>
          <p:nvPr>
            <p:ph type="title"/>
          </p:nvPr>
        </p:nvSpPr>
        <p:spPr>
          <a:xfrm>
            <a:off x="1511519" y="147720"/>
            <a:ext cx="7886700" cy="994172"/>
          </a:xfrm>
        </p:spPr>
        <p:txBody>
          <a:bodyPr/>
          <a:lstStyle/>
          <a:p>
            <a:r>
              <a:rPr lang="en-US" dirty="0"/>
              <a:t>IoT Data Challenges</a:t>
            </a:r>
          </a:p>
        </p:txBody>
      </p:sp>
      <p:sp>
        <p:nvSpPr>
          <p:cNvPr id="3" name="Content Placeholder 2">
            <a:extLst>
              <a:ext uri="{FF2B5EF4-FFF2-40B4-BE49-F238E27FC236}">
                <a16:creationId xmlns:a16="http://schemas.microsoft.com/office/drawing/2014/main" id="{48B554AB-9BF1-734E-8C87-7D559F36C799}"/>
              </a:ext>
            </a:extLst>
          </p:cNvPr>
          <p:cNvSpPr>
            <a:spLocks noGrp="1"/>
          </p:cNvSpPr>
          <p:nvPr>
            <p:ph idx="1"/>
          </p:nvPr>
        </p:nvSpPr>
        <p:spPr>
          <a:xfrm>
            <a:off x="1183728" y="1002158"/>
            <a:ext cx="7802617" cy="3520656"/>
          </a:xfrm>
        </p:spPr>
        <p:txBody>
          <a:bodyPr>
            <a:normAutofit/>
          </a:bodyPr>
          <a:lstStyle/>
          <a:p>
            <a:r>
              <a:rPr lang="en-US" sz="2000" dirty="0"/>
              <a:t>Interoperability: various data in different formats, from different sources (and different qualities) </a:t>
            </a:r>
          </a:p>
          <a:p>
            <a:r>
              <a:rPr lang="en-US" sz="2000" dirty="0"/>
              <a:t>Discovery: finding appropriate device and data sources </a:t>
            </a:r>
          </a:p>
          <a:p>
            <a:r>
              <a:rPr lang="en-US" sz="2000" dirty="0"/>
              <a:t>Access: Availability and (open) access to resources and data </a:t>
            </a:r>
          </a:p>
          <a:p>
            <a:r>
              <a:rPr lang="en-US" sz="2000" dirty="0"/>
              <a:t>Search: querying for data </a:t>
            </a:r>
          </a:p>
          <a:p>
            <a:r>
              <a:rPr lang="en-US" sz="2000" dirty="0"/>
              <a:t>Integration: dealing with heterogeneous device, networks and data </a:t>
            </a:r>
          </a:p>
          <a:p>
            <a:r>
              <a:rPr lang="en-US" sz="2000" dirty="0"/>
              <a:t>Interpretation: translating data to knowledge usable by people and applications </a:t>
            </a:r>
          </a:p>
          <a:p>
            <a:r>
              <a:rPr lang="en-US" sz="2000" dirty="0"/>
              <a:t>Scalability: dealing with large number of devices and myriad of data and computational complexity of interpreting the data. </a:t>
            </a:r>
          </a:p>
          <a:p>
            <a:endParaRPr lang="en-US" sz="2000" dirty="0"/>
          </a:p>
        </p:txBody>
      </p:sp>
    </p:spTree>
    <p:extLst>
      <p:ext uri="{BB962C8B-B14F-4D97-AF65-F5344CB8AC3E}">
        <p14:creationId xmlns:p14="http://schemas.microsoft.com/office/powerpoint/2010/main" val="1594689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D57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910D-48F5-E042-81A5-6DBCE5439F71}"/>
              </a:ext>
            </a:extLst>
          </p:cNvPr>
          <p:cNvSpPr>
            <a:spLocks noGrp="1"/>
          </p:cNvSpPr>
          <p:nvPr>
            <p:ph type="title"/>
          </p:nvPr>
        </p:nvSpPr>
        <p:spPr>
          <a:xfrm>
            <a:off x="7183596" y="75128"/>
            <a:ext cx="1960404" cy="3595926"/>
          </a:xfrm>
        </p:spPr>
        <p:txBody>
          <a:bodyPr vert="horz" lIns="91440" tIns="45720" rIns="91440" bIns="45720" rtlCol="0" anchor="ctr">
            <a:normAutofit/>
          </a:bodyPr>
          <a:lstStyle/>
          <a:p>
            <a:pPr defTabSz="914400"/>
            <a:r>
              <a:rPr lang="en-US" sz="2700" b="1" dirty="0"/>
              <a:t>Comparing IoT data stream with conventional multimedia streams</a:t>
            </a:r>
          </a:p>
        </p:txBody>
      </p:sp>
      <p:graphicFrame>
        <p:nvGraphicFramePr>
          <p:cNvPr id="3" name="Table 2">
            <a:extLst>
              <a:ext uri="{FF2B5EF4-FFF2-40B4-BE49-F238E27FC236}">
                <a16:creationId xmlns:a16="http://schemas.microsoft.com/office/drawing/2014/main" id="{84BEBC0F-2A04-E040-ABF4-305E8D7810D2}"/>
              </a:ext>
            </a:extLst>
          </p:cNvPr>
          <p:cNvGraphicFramePr>
            <a:graphicFrameLocks noGrp="1"/>
          </p:cNvGraphicFramePr>
          <p:nvPr>
            <p:extLst>
              <p:ext uri="{D42A27DB-BD31-4B8C-83A1-F6EECF244321}">
                <p14:modId xmlns:p14="http://schemas.microsoft.com/office/powerpoint/2010/main" val="2087782467"/>
              </p:ext>
            </p:extLst>
          </p:nvPr>
        </p:nvGraphicFramePr>
        <p:xfrm>
          <a:off x="94590" y="245461"/>
          <a:ext cx="6915809" cy="4662869"/>
        </p:xfrm>
        <a:graphic>
          <a:graphicData uri="http://schemas.openxmlformats.org/drawingml/2006/table">
            <a:tbl>
              <a:tblPr firstRow="1" bandRow="1">
                <a:tableStyleId>{5C22544A-7EE6-4342-B048-85BDC9FD1C3A}</a:tableStyleId>
              </a:tblPr>
              <a:tblGrid>
                <a:gridCol w="1841419">
                  <a:extLst>
                    <a:ext uri="{9D8B030D-6E8A-4147-A177-3AD203B41FA5}">
                      <a16:colId xmlns:a16="http://schemas.microsoft.com/office/drawing/2014/main" val="3882394725"/>
                    </a:ext>
                  </a:extLst>
                </a:gridCol>
                <a:gridCol w="2769120">
                  <a:extLst>
                    <a:ext uri="{9D8B030D-6E8A-4147-A177-3AD203B41FA5}">
                      <a16:colId xmlns:a16="http://schemas.microsoft.com/office/drawing/2014/main" val="1855334312"/>
                    </a:ext>
                  </a:extLst>
                </a:gridCol>
                <a:gridCol w="2305270">
                  <a:extLst>
                    <a:ext uri="{9D8B030D-6E8A-4147-A177-3AD203B41FA5}">
                      <a16:colId xmlns:a16="http://schemas.microsoft.com/office/drawing/2014/main" val="745846441"/>
                    </a:ext>
                  </a:extLst>
                </a:gridCol>
              </a:tblGrid>
              <a:tr h="299687">
                <a:tc>
                  <a:txBody>
                    <a:bodyPr/>
                    <a:lstStyle/>
                    <a:p>
                      <a:pPr>
                        <a:lnSpc>
                          <a:spcPct val="100000"/>
                        </a:lnSpc>
                      </a:pPr>
                      <a:r>
                        <a:rPr lang="en-US" sz="1200" dirty="0"/>
                        <a:t>Attributes</a:t>
                      </a:r>
                    </a:p>
                  </a:txBody>
                  <a:tcPr/>
                </a:tc>
                <a:tc>
                  <a:txBody>
                    <a:bodyPr/>
                    <a:lstStyle/>
                    <a:p>
                      <a:pPr>
                        <a:lnSpc>
                          <a:spcPct val="100000"/>
                        </a:lnSpc>
                      </a:pPr>
                      <a:r>
                        <a:rPr lang="en-US" sz="1200" dirty="0"/>
                        <a:t>IoT Data</a:t>
                      </a:r>
                    </a:p>
                  </a:txBody>
                  <a:tcPr/>
                </a:tc>
                <a:tc>
                  <a:txBody>
                    <a:bodyPr/>
                    <a:lstStyle/>
                    <a:p>
                      <a:pPr>
                        <a:lnSpc>
                          <a:spcPct val="100000"/>
                        </a:lnSpc>
                      </a:pPr>
                      <a:r>
                        <a:rPr lang="en-US" sz="1200" dirty="0"/>
                        <a:t>Conventional Data Streams</a:t>
                      </a:r>
                    </a:p>
                  </a:txBody>
                  <a:tcPr/>
                </a:tc>
                <a:extLst>
                  <a:ext uri="{0D108BD9-81ED-4DB2-BD59-A6C34878D82A}">
                    <a16:rowId xmlns:a16="http://schemas.microsoft.com/office/drawing/2014/main" val="1269235704"/>
                  </a:ext>
                </a:extLst>
              </a:tr>
              <a:tr h="1054577">
                <a:tc>
                  <a:txBody>
                    <a:bodyPr/>
                    <a:lstStyle/>
                    <a:p>
                      <a:pPr>
                        <a:lnSpc>
                          <a:spcPct val="100000"/>
                        </a:lnSpc>
                      </a:pPr>
                      <a:r>
                        <a:rPr lang="en-US" sz="1200" dirty="0"/>
                        <a:t>Size</a:t>
                      </a:r>
                    </a:p>
                  </a:txBody>
                  <a:tcPr/>
                </a:tc>
                <a:tc>
                  <a:txBody>
                    <a:bodyPr/>
                    <a:lstStyle/>
                    <a:p>
                      <a:pPr>
                        <a:lnSpc>
                          <a:spcPct val="100000"/>
                        </a:lnSpc>
                      </a:pPr>
                      <a:r>
                        <a:rPr lang="en-US" sz="1200" dirty="0"/>
                        <a:t>Often very small; some IoT data can be a real number and unit of measurement; the meta-data is usually significantly larger than the data itself</a:t>
                      </a:r>
                    </a:p>
                  </a:txBody>
                  <a:tcPr/>
                </a:tc>
                <a:tc>
                  <a:txBody>
                    <a:bodyPr/>
                    <a:lstStyle/>
                    <a:p>
                      <a:pPr>
                        <a:lnSpc>
                          <a:spcPct val="100000"/>
                        </a:lnSpc>
                      </a:pPr>
                      <a:r>
                        <a:rPr lang="en-US" sz="1200" dirty="0"/>
                        <a:t>Usually much larger than IoT data (video data)</a:t>
                      </a:r>
                    </a:p>
                  </a:txBody>
                  <a:tcPr/>
                </a:tc>
                <a:extLst>
                  <a:ext uri="{0D108BD9-81ED-4DB2-BD59-A6C34878D82A}">
                    <a16:rowId xmlns:a16="http://schemas.microsoft.com/office/drawing/2014/main" val="398281233"/>
                  </a:ext>
                </a:extLst>
              </a:tr>
              <a:tr h="479354">
                <a:tc>
                  <a:txBody>
                    <a:bodyPr/>
                    <a:lstStyle/>
                    <a:p>
                      <a:pPr>
                        <a:lnSpc>
                          <a:spcPct val="100000"/>
                        </a:lnSpc>
                      </a:pPr>
                      <a:r>
                        <a:rPr lang="en-US" sz="1200" dirty="0"/>
                        <a:t>Location dependency</a:t>
                      </a:r>
                    </a:p>
                  </a:txBody>
                  <a:tcPr/>
                </a:tc>
                <a:tc>
                  <a:txBody>
                    <a:bodyPr/>
                    <a:lstStyle/>
                    <a:p>
                      <a:pPr>
                        <a:lnSpc>
                          <a:spcPct val="100000"/>
                        </a:lnSpc>
                      </a:pPr>
                      <a:r>
                        <a:rPr lang="en-US" sz="1200" dirty="0"/>
                        <a:t>Most of the time location dependent</a:t>
                      </a:r>
                    </a:p>
                  </a:txBody>
                  <a:tcPr/>
                </a:tc>
                <a:tc>
                  <a:txBody>
                    <a:bodyPr/>
                    <a:lstStyle/>
                    <a:p>
                      <a:pPr>
                        <a:lnSpc>
                          <a:spcPct val="100000"/>
                        </a:lnSpc>
                      </a:pPr>
                      <a:r>
                        <a:rPr lang="en-US" sz="1200" dirty="0"/>
                        <a:t>Normally not location dependent</a:t>
                      </a:r>
                    </a:p>
                  </a:txBody>
                  <a:tcPr/>
                </a:tc>
                <a:extLst>
                  <a:ext uri="{0D108BD9-81ED-4DB2-BD59-A6C34878D82A}">
                    <a16:rowId xmlns:a16="http://schemas.microsoft.com/office/drawing/2014/main" val="2072549271"/>
                  </a:ext>
                </a:extLst>
              </a:tr>
              <a:tr h="671095">
                <a:tc>
                  <a:txBody>
                    <a:bodyPr/>
                    <a:lstStyle/>
                    <a:p>
                      <a:pPr>
                        <a:lnSpc>
                          <a:spcPct val="100000"/>
                        </a:lnSpc>
                      </a:pPr>
                      <a:r>
                        <a:rPr lang="en-US" sz="1200" dirty="0"/>
                        <a:t>Time dependency</a:t>
                      </a:r>
                    </a:p>
                  </a:txBody>
                  <a:tcPr/>
                </a:tc>
                <a:tc>
                  <a:txBody>
                    <a:bodyPr/>
                    <a:lstStyle/>
                    <a:p>
                      <a:pPr>
                        <a:lnSpc>
                          <a:spcPct val="100000"/>
                        </a:lnSpc>
                      </a:pPr>
                      <a:r>
                        <a:rPr lang="en-US" sz="1200" dirty="0"/>
                        <a:t>Time dependent; need to support various queries related to temporal attributes</a:t>
                      </a:r>
                    </a:p>
                  </a:txBody>
                  <a:tcPr/>
                </a:tc>
                <a:tc>
                  <a:txBody>
                    <a:bodyPr/>
                    <a:lstStyle/>
                    <a:p>
                      <a:pPr>
                        <a:lnSpc>
                          <a:spcPct val="100000"/>
                        </a:lnSpc>
                      </a:pPr>
                      <a:r>
                        <a:rPr lang="en-US" sz="1200" dirty="0"/>
                        <a:t>Normally not time dependent</a:t>
                      </a:r>
                    </a:p>
                  </a:txBody>
                  <a:tcPr/>
                </a:tc>
                <a:extLst>
                  <a:ext uri="{0D108BD9-81ED-4DB2-BD59-A6C34878D82A}">
                    <a16:rowId xmlns:a16="http://schemas.microsoft.com/office/drawing/2014/main" val="2113585710"/>
                  </a:ext>
                </a:extLst>
              </a:tr>
              <a:tr h="287612">
                <a:tc>
                  <a:txBody>
                    <a:bodyPr/>
                    <a:lstStyle/>
                    <a:p>
                      <a:pPr>
                        <a:lnSpc>
                          <a:spcPct val="100000"/>
                        </a:lnSpc>
                      </a:pPr>
                      <a:r>
                        <a:rPr lang="en-US" sz="1200" dirty="0"/>
                        <a:t>Life span</a:t>
                      </a:r>
                    </a:p>
                  </a:txBody>
                  <a:tcPr/>
                </a:tc>
                <a:tc>
                  <a:txBody>
                    <a:bodyPr/>
                    <a:lstStyle/>
                    <a:p>
                      <a:pPr>
                        <a:lnSpc>
                          <a:spcPct val="100000"/>
                        </a:lnSpc>
                      </a:pPr>
                      <a:r>
                        <a:rPr lang="en-US" sz="1200" dirty="0"/>
                        <a:t>Usually short lived or transient</a:t>
                      </a:r>
                    </a:p>
                  </a:txBody>
                  <a:tcPr/>
                </a:tc>
                <a:tc>
                  <a:txBody>
                    <a:bodyPr/>
                    <a:lstStyle/>
                    <a:p>
                      <a:pPr>
                        <a:lnSpc>
                          <a:spcPct val="100000"/>
                        </a:lnSpc>
                      </a:pPr>
                      <a:r>
                        <a:rPr lang="en-US" sz="1200" dirty="0"/>
                        <a:t>Long lived</a:t>
                      </a:r>
                    </a:p>
                  </a:txBody>
                  <a:tcPr/>
                </a:tc>
                <a:extLst>
                  <a:ext uri="{0D108BD9-81ED-4DB2-BD59-A6C34878D82A}">
                    <a16:rowId xmlns:a16="http://schemas.microsoft.com/office/drawing/2014/main" val="2068479294"/>
                  </a:ext>
                </a:extLst>
              </a:tr>
              <a:tr h="479354">
                <a:tc>
                  <a:txBody>
                    <a:bodyPr/>
                    <a:lstStyle/>
                    <a:p>
                      <a:pPr>
                        <a:lnSpc>
                          <a:spcPct val="100000"/>
                        </a:lnSpc>
                      </a:pPr>
                      <a:r>
                        <a:rPr lang="en-US" sz="1200" dirty="0"/>
                        <a:t>Number</a:t>
                      </a:r>
                    </a:p>
                  </a:txBody>
                  <a:tcPr/>
                </a:tc>
                <a:tc>
                  <a:txBody>
                    <a:bodyPr/>
                    <a:lstStyle/>
                    <a:p>
                      <a:pPr>
                        <a:lnSpc>
                          <a:spcPct val="100000"/>
                        </a:lnSpc>
                      </a:pPr>
                      <a:r>
                        <a:rPr lang="en-US" sz="1200" dirty="0"/>
                        <a:t>Often very large</a:t>
                      </a:r>
                    </a:p>
                  </a:txBody>
                  <a:tcPr/>
                </a:tc>
                <a:tc>
                  <a:txBody>
                    <a:bodyPr/>
                    <a:lstStyle/>
                    <a:p>
                      <a:pPr>
                        <a:lnSpc>
                          <a:spcPct val="100000"/>
                        </a:lnSpc>
                      </a:pPr>
                      <a:r>
                        <a:rPr lang="en-US" sz="1200" dirty="0"/>
                        <a:t>Usually smaller than IoT data items</a:t>
                      </a:r>
                    </a:p>
                  </a:txBody>
                  <a:tcPr/>
                </a:tc>
                <a:extLst>
                  <a:ext uri="{0D108BD9-81ED-4DB2-BD59-A6C34878D82A}">
                    <a16:rowId xmlns:a16="http://schemas.microsoft.com/office/drawing/2014/main" val="452202645"/>
                  </a:ext>
                </a:extLst>
              </a:tr>
              <a:tr h="328254">
                <a:tc>
                  <a:txBody>
                    <a:bodyPr/>
                    <a:lstStyle/>
                    <a:p>
                      <a:pPr>
                        <a:lnSpc>
                          <a:spcPct val="100000"/>
                        </a:lnSpc>
                      </a:pPr>
                      <a:r>
                        <a:rPr lang="en-US" sz="1200" dirty="0"/>
                        <a:t>Persistency</a:t>
                      </a:r>
                    </a:p>
                  </a:txBody>
                  <a:tcPr/>
                </a:tc>
                <a:tc>
                  <a:txBody>
                    <a:bodyPr/>
                    <a:lstStyle/>
                    <a:p>
                      <a:pPr>
                        <a:lnSpc>
                          <a:spcPct val="100000"/>
                        </a:lnSpc>
                      </a:pPr>
                      <a:r>
                        <a:rPr lang="en-US" sz="1200" dirty="0"/>
                        <a:t>Some</a:t>
                      </a:r>
                      <a:r>
                        <a:rPr lang="zh-CN" altLang="en-US" sz="1200" dirty="0"/>
                        <a:t> </a:t>
                      </a:r>
                      <a:r>
                        <a:rPr lang="en-US" altLang="zh-CN" sz="1200" dirty="0"/>
                        <a:t>of</a:t>
                      </a:r>
                      <a:r>
                        <a:rPr lang="zh-CN" altLang="en-US" sz="1200" dirty="0"/>
                        <a:t> </a:t>
                      </a:r>
                      <a:r>
                        <a:rPr lang="en-US" altLang="zh-CN" sz="1200" dirty="0"/>
                        <a:t>the</a:t>
                      </a:r>
                      <a:r>
                        <a:rPr lang="zh-CN" altLang="en-US" sz="1200" dirty="0"/>
                        <a:t> </a:t>
                      </a:r>
                      <a:r>
                        <a:rPr lang="en-US" altLang="zh-CN" sz="1200" dirty="0"/>
                        <a:t>data</a:t>
                      </a:r>
                      <a:r>
                        <a:rPr lang="zh-CN" altLang="en-US" sz="1200" dirty="0"/>
                        <a:t> </a:t>
                      </a:r>
                      <a:r>
                        <a:rPr lang="en-US" altLang="zh-CN" sz="1200" dirty="0"/>
                        <a:t>needs</a:t>
                      </a:r>
                      <a:r>
                        <a:rPr lang="zh-CN" altLang="en-US" sz="1200" dirty="0"/>
                        <a:t> </a:t>
                      </a:r>
                      <a:r>
                        <a:rPr lang="en-US" altLang="zh-CN" sz="1200" dirty="0"/>
                        <a:t>to</a:t>
                      </a:r>
                      <a:r>
                        <a:rPr lang="zh-CN" altLang="en-US" sz="1200" dirty="0"/>
                        <a:t> </a:t>
                      </a:r>
                      <a:r>
                        <a:rPr lang="en-US" altLang="zh-CN" sz="1200" dirty="0"/>
                        <a:t>be</a:t>
                      </a:r>
                      <a:r>
                        <a:rPr lang="zh-CN" altLang="en-US" sz="1200" dirty="0"/>
                        <a:t> </a:t>
                      </a:r>
                      <a:r>
                        <a:rPr lang="en-US" altLang="zh-CN" sz="1200" dirty="0"/>
                        <a:t>archived</a:t>
                      </a:r>
                      <a:endParaRPr lang="en-US" sz="1200" dirty="0"/>
                    </a:p>
                  </a:txBody>
                  <a:tcPr/>
                </a:tc>
                <a:tc>
                  <a:txBody>
                    <a:bodyPr/>
                    <a:lstStyle/>
                    <a:p>
                      <a:pPr>
                        <a:lnSpc>
                          <a:spcPct val="100000"/>
                        </a:lnSpc>
                      </a:pPr>
                      <a:r>
                        <a:rPr lang="en-US" altLang="zh-CN" sz="1200" dirty="0"/>
                        <a:t>Usually</a:t>
                      </a:r>
                      <a:r>
                        <a:rPr lang="zh-CN" altLang="en-US" sz="1200" dirty="0"/>
                        <a:t> </a:t>
                      </a:r>
                      <a:r>
                        <a:rPr lang="en-US" altLang="zh-CN" sz="1200" dirty="0"/>
                        <a:t>persistent</a:t>
                      </a:r>
                      <a:endParaRPr lang="en-US" sz="1200" dirty="0"/>
                    </a:p>
                  </a:txBody>
                  <a:tcPr/>
                </a:tc>
                <a:extLst>
                  <a:ext uri="{0D108BD9-81ED-4DB2-BD59-A6C34878D82A}">
                    <a16:rowId xmlns:a16="http://schemas.microsoft.com/office/drawing/2014/main" val="1681058866"/>
                  </a:ext>
                </a:extLst>
              </a:tr>
              <a:tr h="1062936">
                <a:tc>
                  <a:txBody>
                    <a:bodyPr/>
                    <a:lstStyle/>
                    <a:p>
                      <a:pPr>
                        <a:lnSpc>
                          <a:spcPct val="100000"/>
                        </a:lnSpc>
                      </a:pPr>
                      <a:r>
                        <a:rPr lang="en-US" sz="1200" dirty="0"/>
                        <a:t>Resolution</a:t>
                      </a:r>
                    </a:p>
                  </a:txBody>
                  <a:tcPr/>
                </a:tc>
                <a:tc>
                  <a:txBody>
                    <a:bodyPr/>
                    <a:lstStyle/>
                    <a:p>
                      <a:pPr>
                        <a:lnSpc>
                          <a:spcPct val="100000"/>
                        </a:lnSpc>
                      </a:pPr>
                      <a:r>
                        <a:rPr lang="en-US" altLang="zh-CN" sz="1200" dirty="0"/>
                        <a:t>Names</a:t>
                      </a:r>
                      <a:r>
                        <a:rPr lang="zh-CN" altLang="en-US" sz="1200" dirty="0"/>
                        <a:t> </a:t>
                      </a:r>
                      <a:r>
                        <a:rPr lang="en-US" altLang="zh-CN" sz="1200" dirty="0"/>
                        <a:t>created</a:t>
                      </a:r>
                      <a:r>
                        <a:rPr lang="zh-CN" altLang="en-US" sz="1200" dirty="0"/>
                        <a:t> </a:t>
                      </a:r>
                      <a:r>
                        <a:rPr lang="en-US" altLang="zh-CN" sz="1200" dirty="0"/>
                        <a:t>from</a:t>
                      </a:r>
                      <a:r>
                        <a:rPr lang="zh-CN" altLang="en-US" sz="1200" dirty="0"/>
                        <a:t> </a:t>
                      </a:r>
                      <a:r>
                        <a:rPr lang="en-US" altLang="zh-CN" sz="1200" dirty="0"/>
                        <a:t>meta-data</a:t>
                      </a:r>
                      <a:r>
                        <a:rPr lang="zh-CN" altLang="en-US" sz="1200" dirty="0"/>
                        <a:t> </a:t>
                      </a:r>
                      <a:r>
                        <a:rPr lang="en-US" altLang="zh-CN" sz="1200" dirty="0"/>
                        <a:t>for</a:t>
                      </a:r>
                      <a:r>
                        <a:rPr lang="zh-CN" altLang="en-US" sz="1200" dirty="0"/>
                        <a:t> </a:t>
                      </a:r>
                      <a:r>
                        <a:rPr lang="en-US" altLang="zh-CN" sz="1200" dirty="0"/>
                        <a:t>resolution</a:t>
                      </a:r>
                      <a:r>
                        <a:rPr lang="zh-CN" altLang="en-US" sz="1200" dirty="0"/>
                        <a:t> </a:t>
                      </a:r>
                      <a:r>
                        <a:rPr lang="en-US" altLang="zh-CN" sz="1200" dirty="0"/>
                        <a:t>could</a:t>
                      </a:r>
                      <a:r>
                        <a:rPr lang="zh-CN" altLang="en-US" sz="1200" dirty="0"/>
                        <a:t> </a:t>
                      </a:r>
                      <a:r>
                        <a:rPr lang="en-US" altLang="zh-CN" sz="1200" dirty="0"/>
                        <a:t>be</a:t>
                      </a:r>
                      <a:r>
                        <a:rPr lang="zh-CN" altLang="en-US" sz="1200" dirty="0"/>
                        <a:t> </a:t>
                      </a:r>
                      <a:r>
                        <a:rPr lang="en-US" altLang="zh-CN" sz="1200" dirty="0"/>
                        <a:t>longer</a:t>
                      </a:r>
                      <a:r>
                        <a:rPr lang="zh-CN" altLang="en-US" sz="1200" dirty="0"/>
                        <a:t> </a:t>
                      </a:r>
                      <a:r>
                        <a:rPr lang="en-US" altLang="zh-CN" sz="1200" dirty="0"/>
                        <a:t>than</a:t>
                      </a:r>
                      <a:r>
                        <a:rPr lang="zh-CN" altLang="en-US" sz="1200" dirty="0"/>
                        <a:t> </a:t>
                      </a:r>
                      <a:r>
                        <a:rPr lang="en-US" altLang="zh-CN" sz="1200" dirty="0"/>
                        <a:t>conventional</a:t>
                      </a:r>
                      <a:r>
                        <a:rPr lang="zh-CN" altLang="en-US" sz="1200" dirty="0"/>
                        <a:t> </a:t>
                      </a:r>
                      <a:r>
                        <a:rPr lang="en-US" altLang="zh-CN" sz="1200" dirty="0"/>
                        <a:t>data</a:t>
                      </a:r>
                      <a:r>
                        <a:rPr lang="zh-CN" altLang="en-US" sz="1200" dirty="0"/>
                        <a:t> </a:t>
                      </a:r>
                      <a:r>
                        <a:rPr lang="en-US" altLang="zh-CN" sz="1200" dirty="0"/>
                        <a:t>(taking into account temporal and spatial dimensions)</a:t>
                      </a:r>
                      <a:endParaRPr lang="en-US" sz="1200" dirty="0"/>
                    </a:p>
                  </a:txBody>
                  <a:tcPr/>
                </a:tc>
                <a:tc>
                  <a:txBody>
                    <a:bodyPr/>
                    <a:lstStyle/>
                    <a:p>
                      <a:pPr>
                        <a:lnSpc>
                          <a:spcPct val="100000"/>
                        </a:lnSpc>
                      </a:pPr>
                      <a:r>
                        <a:rPr lang="en-US" sz="1200" dirty="0"/>
                        <a:t>Resolution is usually based on names</a:t>
                      </a:r>
                    </a:p>
                  </a:txBody>
                  <a:tcPr/>
                </a:tc>
                <a:extLst>
                  <a:ext uri="{0D108BD9-81ED-4DB2-BD59-A6C34878D82A}">
                    <a16:rowId xmlns:a16="http://schemas.microsoft.com/office/drawing/2014/main" val="3463117223"/>
                  </a:ext>
                </a:extLst>
              </a:tr>
            </a:tbl>
          </a:graphicData>
        </a:graphic>
      </p:graphicFrame>
    </p:spTree>
    <p:extLst>
      <p:ext uri="{BB962C8B-B14F-4D97-AF65-F5344CB8AC3E}">
        <p14:creationId xmlns:p14="http://schemas.microsoft.com/office/powerpoint/2010/main" val="2174632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522B7-8214-0945-AC18-F63FCF66FA8D}"/>
              </a:ext>
            </a:extLst>
          </p:cNvPr>
          <p:cNvSpPr>
            <a:spLocks noGrp="1"/>
          </p:cNvSpPr>
          <p:nvPr>
            <p:ph type="title"/>
          </p:nvPr>
        </p:nvSpPr>
        <p:spPr>
          <a:xfrm>
            <a:off x="1364374" y="158230"/>
            <a:ext cx="7886700" cy="994172"/>
          </a:xfrm>
        </p:spPr>
        <p:txBody>
          <a:bodyPr/>
          <a:lstStyle/>
          <a:p>
            <a:r>
              <a:rPr lang="en-US" dirty="0"/>
              <a:t>References</a:t>
            </a:r>
          </a:p>
        </p:txBody>
      </p:sp>
      <p:sp>
        <p:nvSpPr>
          <p:cNvPr id="3" name="Content Placeholder 2">
            <a:extLst>
              <a:ext uri="{FF2B5EF4-FFF2-40B4-BE49-F238E27FC236}">
                <a16:creationId xmlns:a16="http://schemas.microsoft.com/office/drawing/2014/main" id="{25B234C6-89A1-5546-94C2-25693EB7A256}"/>
              </a:ext>
            </a:extLst>
          </p:cNvPr>
          <p:cNvSpPr>
            <a:spLocks noGrp="1"/>
          </p:cNvSpPr>
          <p:nvPr>
            <p:ph idx="1"/>
          </p:nvPr>
        </p:nvSpPr>
        <p:spPr>
          <a:xfrm>
            <a:off x="1257300" y="1621467"/>
            <a:ext cx="7886700" cy="3263504"/>
          </a:xfrm>
        </p:spPr>
        <p:txBody>
          <a:bodyPr/>
          <a:lstStyle/>
          <a:p>
            <a:r>
              <a:rPr lang="en-US" dirty="0"/>
              <a:t>Protocols and Architectures for Wireless Sensor Networks, Protocols and Architectures for Wireless Sensor Networks Holger Karl, Andreas </a:t>
            </a:r>
            <a:r>
              <a:rPr lang="en-US" dirty="0" err="1"/>
              <a:t>Willig</a:t>
            </a:r>
            <a:r>
              <a:rPr lang="en-US" dirty="0"/>
              <a:t>, chapter 3, Wiley, 2005 . </a:t>
            </a:r>
          </a:p>
          <a:p>
            <a:r>
              <a:rPr lang="en-US" dirty="0"/>
              <a:t>P. </a:t>
            </a:r>
            <a:r>
              <a:rPr lang="en-US" dirty="0" err="1"/>
              <a:t>Barnaghi</a:t>
            </a:r>
            <a:r>
              <a:rPr lang="en-US" dirty="0"/>
              <a:t>, W. Wang, L. Dong, C. Wang, "A Linked-data Model for Semantic Sensor Streams", in the Proc. of IEEE International Conference on Internet of Things (</a:t>
            </a:r>
            <a:r>
              <a:rPr lang="en-US" dirty="0" err="1"/>
              <a:t>iThings</a:t>
            </a:r>
            <a:r>
              <a:rPr lang="en-US" dirty="0"/>
              <a:t> 2013), August 2013. </a:t>
            </a:r>
          </a:p>
          <a:p>
            <a:r>
              <a:rPr lang="en-US" dirty="0"/>
              <a:t> Internet of Things- Intelligent Data Processing, University of Surrey </a:t>
            </a:r>
          </a:p>
          <a:p>
            <a:endParaRPr lang="en-US" dirty="0"/>
          </a:p>
          <a:p>
            <a:endParaRPr lang="en-US" dirty="0"/>
          </a:p>
          <a:p>
            <a:endParaRPr lang="en-US" dirty="0"/>
          </a:p>
        </p:txBody>
      </p:sp>
    </p:spTree>
    <p:extLst>
      <p:ext uri="{BB962C8B-B14F-4D97-AF65-F5344CB8AC3E}">
        <p14:creationId xmlns:p14="http://schemas.microsoft.com/office/powerpoint/2010/main" val="2767002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A2992-50B5-E84A-823C-261A0B5503A0}"/>
              </a:ext>
            </a:extLst>
          </p:cNvPr>
          <p:cNvSpPr>
            <a:spLocks noGrp="1"/>
          </p:cNvSpPr>
          <p:nvPr>
            <p:ph type="title"/>
          </p:nvPr>
        </p:nvSpPr>
        <p:spPr>
          <a:xfrm>
            <a:off x="1257300" y="231803"/>
            <a:ext cx="7886700" cy="994172"/>
          </a:xfrm>
        </p:spPr>
        <p:txBody>
          <a:bodyPr/>
          <a:lstStyle/>
          <a:p>
            <a:r>
              <a:rPr lang="en-US" dirty="0"/>
              <a:t>Wire</a:t>
            </a:r>
            <a:r>
              <a:rPr lang="en-US" altLang="zh-CN" dirty="0"/>
              <a:t>less</a:t>
            </a:r>
            <a:r>
              <a:rPr lang="zh-CN" altLang="en-US" dirty="0"/>
              <a:t> </a:t>
            </a:r>
            <a:r>
              <a:rPr lang="en-US" altLang="zh-CN" dirty="0"/>
              <a:t>Sensor</a:t>
            </a:r>
            <a:r>
              <a:rPr lang="zh-CN" altLang="en-US" dirty="0"/>
              <a:t> </a:t>
            </a:r>
            <a:r>
              <a:rPr lang="en-US" altLang="zh-CN" dirty="0"/>
              <a:t>Networks</a:t>
            </a:r>
            <a:endParaRPr lang="en-US" dirty="0"/>
          </a:p>
        </p:txBody>
      </p:sp>
      <p:pic>
        <p:nvPicPr>
          <p:cNvPr id="5" name="Content Placeholder 4" descr="This figure shows how the wireless sensor networks work. The wireless sensor networks connect multiple devices such as sensors, gateway, router, Raspberry Pi, end user devices, computer devices. The core network for example is the Internet can process IoT data in cloud. And other devices are connected based on the protocols and provide different services to the end users.">
            <a:extLst>
              <a:ext uri="{FF2B5EF4-FFF2-40B4-BE49-F238E27FC236}">
                <a16:creationId xmlns:a16="http://schemas.microsoft.com/office/drawing/2014/main" id="{6D8BA565-F444-6A44-95EE-746E59259B2D}"/>
              </a:ext>
            </a:extLst>
          </p:cNvPr>
          <p:cNvPicPr>
            <a:picLocks noGrp="1" noChangeAspect="1"/>
          </p:cNvPicPr>
          <p:nvPr>
            <p:ph idx="1"/>
          </p:nvPr>
        </p:nvPicPr>
        <p:blipFill>
          <a:blip r:embed="rId2"/>
          <a:stretch>
            <a:fillRect/>
          </a:stretch>
        </p:blipFill>
        <p:spPr>
          <a:xfrm>
            <a:off x="1267810" y="1023178"/>
            <a:ext cx="6078311" cy="2907691"/>
          </a:xfrm>
        </p:spPr>
      </p:pic>
      <p:sp>
        <p:nvSpPr>
          <p:cNvPr id="6" name="Rectangle 5">
            <a:extLst>
              <a:ext uri="{FF2B5EF4-FFF2-40B4-BE49-F238E27FC236}">
                <a16:creationId xmlns:a16="http://schemas.microsoft.com/office/drawing/2014/main" id="{A481B097-F2E5-B746-8B29-A07CB3F3E6EE}"/>
              </a:ext>
            </a:extLst>
          </p:cNvPr>
          <p:cNvSpPr/>
          <p:nvPr/>
        </p:nvSpPr>
        <p:spPr>
          <a:xfrm>
            <a:off x="7052847" y="1622545"/>
            <a:ext cx="2173265" cy="2308324"/>
          </a:xfrm>
          <a:prstGeom prst="rect">
            <a:avLst/>
          </a:prstGeom>
        </p:spPr>
        <p:txBody>
          <a:bodyPr wrap="square">
            <a:spAutoFit/>
          </a:bodyPr>
          <a:lstStyle/>
          <a:p>
            <a:endParaRPr lang="en-US" sz="1600" dirty="0">
              <a:latin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rPr>
              <a:t>The networks typically run Low Power Devices </a:t>
            </a:r>
          </a:p>
          <a:p>
            <a:pPr marL="285750" indent="-285750">
              <a:buFont typeface="Arial" panose="020B0604020202020204" pitchFamily="34" charset="0"/>
              <a:buChar char="•"/>
            </a:pPr>
            <a:r>
              <a:rPr lang="en-US" sz="1600" dirty="0">
                <a:latin typeface="Arial" panose="020B0604020202020204" pitchFamily="34" charset="0"/>
              </a:rPr>
              <a:t>Consist of one or more sensors, could be different type of sensors (or actuators) </a:t>
            </a:r>
            <a:endParaRPr lang="en-US" sz="1600" dirty="0">
              <a:effectLst/>
              <a:latin typeface="Arial" panose="020B0604020202020204" pitchFamily="34" charset="0"/>
            </a:endParaRPr>
          </a:p>
        </p:txBody>
      </p:sp>
    </p:spTree>
    <p:extLst>
      <p:ext uri="{BB962C8B-B14F-4D97-AF65-F5344CB8AC3E}">
        <p14:creationId xmlns:p14="http://schemas.microsoft.com/office/powerpoint/2010/main" val="642599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FDA2E-7970-6C45-A80E-13CE5CC0CA4C}"/>
              </a:ext>
            </a:extLst>
          </p:cNvPr>
          <p:cNvSpPr>
            <a:spLocks noGrp="1"/>
          </p:cNvSpPr>
          <p:nvPr>
            <p:ph type="title"/>
          </p:nvPr>
        </p:nvSpPr>
        <p:spPr>
          <a:xfrm>
            <a:off x="1427436" y="105679"/>
            <a:ext cx="7886700" cy="994172"/>
          </a:xfrm>
        </p:spPr>
        <p:txBody>
          <a:bodyPr/>
          <a:lstStyle/>
          <a:p>
            <a:r>
              <a:rPr lang="en-US" altLang="zh-CN" dirty="0"/>
              <a:t>Key</a:t>
            </a:r>
            <a:r>
              <a:rPr lang="zh-CN" altLang="en-US" dirty="0"/>
              <a:t> </a:t>
            </a:r>
            <a:r>
              <a:rPr lang="en-US" altLang="zh-CN" dirty="0"/>
              <a:t>Characteristics</a:t>
            </a:r>
            <a:r>
              <a:rPr lang="zh-CN" altLang="en-US" dirty="0"/>
              <a:t> </a:t>
            </a:r>
            <a:r>
              <a:rPr lang="en-US" altLang="zh-CN" dirty="0"/>
              <a:t>of</a:t>
            </a:r>
            <a:r>
              <a:rPr lang="zh-CN" altLang="en-US" dirty="0"/>
              <a:t> </a:t>
            </a:r>
            <a:r>
              <a:rPr lang="en-US" altLang="zh-CN" dirty="0"/>
              <a:t>IoT</a:t>
            </a:r>
            <a:r>
              <a:rPr lang="zh-CN" altLang="en-US" dirty="0"/>
              <a:t> </a:t>
            </a:r>
            <a:r>
              <a:rPr lang="en-US" altLang="zh-CN" dirty="0"/>
              <a:t>devices</a:t>
            </a:r>
            <a:endParaRPr lang="en-US" dirty="0"/>
          </a:p>
        </p:txBody>
      </p:sp>
      <p:sp>
        <p:nvSpPr>
          <p:cNvPr id="3" name="Content Placeholder 2">
            <a:extLst>
              <a:ext uri="{FF2B5EF4-FFF2-40B4-BE49-F238E27FC236}">
                <a16:creationId xmlns:a16="http://schemas.microsoft.com/office/drawing/2014/main" id="{FE7B71B0-DDEC-3E4F-9A3C-826641D2ED45}"/>
              </a:ext>
            </a:extLst>
          </p:cNvPr>
          <p:cNvSpPr>
            <a:spLocks noGrp="1"/>
          </p:cNvSpPr>
          <p:nvPr>
            <p:ph idx="1"/>
          </p:nvPr>
        </p:nvSpPr>
        <p:spPr>
          <a:xfrm>
            <a:off x="1257300" y="1568917"/>
            <a:ext cx="7886700" cy="3263504"/>
          </a:xfrm>
        </p:spPr>
        <p:txBody>
          <a:bodyPr/>
          <a:lstStyle/>
          <a:p>
            <a:r>
              <a:rPr lang="en-US" dirty="0"/>
              <a:t>Often inexpensive sensors (actuators) equipped with a radio transceiver for various applications, typically low data rate ~ 10-250 kbps. </a:t>
            </a:r>
          </a:p>
          <a:p>
            <a:r>
              <a:rPr lang="en-US" dirty="0"/>
              <a:t>Deployed in large numbers </a:t>
            </a:r>
          </a:p>
          <a:p>
            <a:r>
              <a:rPr lang="en-US" dirty="0"/>
              <a:t>The sensors should coordinate to perform the desired task. </a:t>
            </a:r>
          </a:p>
          <a:p>
            <a:r>
              <a:rPr lang="en-US" dirty="0"/>
              <a:t>The acquired information (periodic or event-based) is reported back to the information processing center (or some cases in-network processing is required) </a:t>
            </a:r>
          </a:p>
          <a:p>
            <a:r>
              <a:rPr lang="en-US" dirty="0"/>
              <a:t>Solutions are often application-dependent. </a:t>
            </a:r>
          </a:p>
          <a:p>
            <a:endParaRPr lang="en-US" dirty="0"/>
          </a:p>
        </p:txBody>
      </p:sp>
    </p:spTree>
    <p:extLst>
      <p:ext uri="{BB962C8B-B14F-4D97-AF65-F5344CB8AC3E}">
        <p14:creationId xmlns:p14="http://schemas.microsoft.com/office/powerpoint/2010/main" val="1958618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2C066-B52C-8F4A-989A-771AD463233B}"/>
              </a:ext>
            </a:extLst>
          </p:cNvPr>
          <p:cNvSpPr>
            <a:spLocks noGrp="1"/>
          </p:cNvSpPr>
          <p:nvPr>
            <p:ph type="title"/>
          </p:nvPr>
        </p:nvSpPr>
        <p:spPr>
          <a:xfrm>
            <a:off x="1353863" y="137209"/>
            <a:ext cx="7886700" cy="994172"/>
          </a:xfrm>
        </p:spPr>
        <p:txBody>
          <a:bodyPr/>
          <a:lstStyle/>
          <a:p>
            <a:r>
              <a:rPr lang="en-US" altLang="zh-CN" dirty="0"/>
              <a:t>Beyond</a:t>
            </a:r>
            <a:r>
              <a:rPr lang="zh-CN" altLang="en-US" dirty="0"/>
              <a:t> </a:t>
            </a:r>
            <a:r>
              <a:rPr lang="en-US" altLang="zh-CN" dirty="0"/>
              <a:t>Conventional</a:t>
            </a:r>
            <a:r>
              <a:rPr lang="zh-CN" altLang="en-US" dirty="0"/>
              <a:t> </a:t>
            </a:r>
            <a:r>
              <a:rPr lang="en-US" altLang="zh-CN" dirty="0"/>
              <a:t>Sensors</a:t>
            </a:r>
            <a:endParaRPr lang="en-US" dirty="0"/>
          </a:p>
        </p:txBody>
      </p:sp>
      <p:sp>
        <p:nvSpPr>
          <p:cNvPr id="3" name="Content Placeholder 2">
            <a:extLst>
              <a:ext uri="{FF2B5EF4-FFF2-40B4-BE49-F238E27FC236}">
                <a16:creationId xmlns:a16="http://schemas.microsoft.com/office/drawing/2014/main" id="{5B1E7445-12D5-BB4C-9242-A3BD562C59D5}"/>
              </a:ext>
            </a:extLst>
          </p:cNvPr>
          <p:cNvSpPr>
            <a:spLocks noGrp="1"/>
          </p:cNvSpPr>
          <p:nvPr>
            <p:ph idx="1"/>
          </p:nvPr>
        </p:nvSpPr>
        <p:spPr>
          <a:xfrm>
            <a:off x="1353863" y="1742787"/>
            <a:ext cx="7886700" cy="3263504"/>
          </a:xfrm>
        </p:spPr>
        <p:txBody>
          <a:bodyPr/>
          <a:lstStyle/>
          <a:p>
            <a:r>
              <a:rPr lang="en-US" altLang="zh-CN" dirty="0"/>
              <a:t>Human</a:t>
            </a:r>
            <a:r>
              <a:rPr lang="zh-CN" altLang="en-US" dirty="0"/>
              <a:t> </a:t>
            </a:r>
            <a:r>
              <a:rPr lang="en-US" altLang="zh-CN" dirty="0"/>
              <a:t>as</a:t>
            </a:r>
            <a:r>
              <a:rPr lang="zh-CN" altLang="en-US" dirty="0"/>
              <a:t> </a:t>
            </a:r>
            <a:r>
              <a:rPr lang="en-US" altLang="zh-CN" dirty="0"/>
              <a:t>a</a:t>
            </a:r>
            <a:r>
              <a:rPr lang="zh-CN" altLang="en-US" dirty="0"/>
              <a:t> </a:t>
            </a:r>
            <a:r>
              <a:rPr lang="en-US" altLang="zh-CN" dirty="0"/>
              <a:t>sensor</a:t>
            </a:r>
            <a:r>
              <a:rPr lang="zh-CN" altLang="en-US" dirty="0"/>
              <a:t> </a:t>
            </a:r>
            <a:r>
              <a:rPr lang="en-US" altLang="zh-CN" dirty="0"/>
              <a:t>(citizen</a:t>
            </a:r>
            <a:r>
              <a:rPr lang="zh-CN" altLang="en-US" dirty="0"/>
              <a:t> </a:t>
            </a:r>
            <a:r>
              <a:rPr lang="en-US" altLang="zh-CN" dirty="0"/>
              <a:t>sensors)</a:t>
            </a:r>
          </a:p>
          <a:p>
            <a:pPr marL="0" indent="0">
              <a:buNone/>
            </a:pPr>
            <a:r>
              <a:rPr lang="zh-CN" altLang="en-US" dirty="0"/>
              <a:t> </a:t>
            </a:r>
            <a:r>
              <a:rPr lang="en-US" altLang="zh-CN" dirty="0"/>
              <a:t>e.g.</a:t>
            </a:r>
            <a:r>
              <a:rPr lang="zh-CN" altLang="en-US" dirty="0"/>
              <a:t> </a:t>
            </a:r>
            <a:r>
              <a:rPr lang="en-US" altLang="zh-CN" dirty="0"/>
              <a:t>tweeting</a:t>
            </a:r>
            <a:r>
              <a:rPr lang="zh-CN" altLang="en-US" dirty="0"/>
              <a:t> </a:t>
            </a:r>
            <a:r>
              <a:rPr lang="en-US" altLang="zh-CN" dirty="0"/>
              <a:t>real</a:t>
            </a:r>
            <a:r>
              <a:rPr lang="zh-CN" altLang="en-US" dirty="0"/>
              <a:t> </a:t>
            </a:r>
            <a:r>
              <a:rPr lang="en-US" altLang="zh-CN" dirty="0"/>
              <a:t>world</a:t>
            </a:r>
            <a:r>
              <a:rPr lang="zh-CN" altLang="en-US" dirty="0"/>
              <a:t> </a:t>
            </a:r>
            <a:r>
              <a:rPr lang="en-US" altLang="zh-CN" dirty="0"/>
              <a:t>data</a:t>
            </a:r>
            <a:r>
              <a:rPr lang="zh-CN" altLang="en-US" dirty="0"/>
              <a:t> </a:t>
            </a:r>
            <a:r>
              <a:rPr lang="en-US" altLang="zh-CN" dirty="0"/>
              <a:t>and/or</a:t>
            </a:r>
            <a:r>
              <a:rPr lang="zh-CN" altLang="en-US" dirty="0"/>
              <a:t> </a:t>
            </a:r>
            <a:r>
              <a:rPr lang="en-US" altLang="zh-CN" dirty="0"/>
              <a:t>events</a:t>
            </a:r>
          </a:p>
          <a:p>
            <a:pPr marL="0" indent="0">
              <a:buNone/>
            </a:pPr>
            <a:endParaRPr lang="en-US" altLang="zh-CN" dirty="0"/>
          </a:p>
          <a:p>
            <a:r>
              <a:rPr lang="en-US" altLang="zh-CN" dirty="0"/>
              <a:t>Software</a:t>
            </a:r>
            <a:r>
              <a:rPr lang="zh-CN" altLang="en-US" dirty="0"/>
              <a:t> </a:t>
            </a:r>
            <a:r>
              <a:rPr lang="en-US" altLang="zh-CN" dirty="0"/>
              <a:t>sensors</a:t>
            </a:r>
          </a:p>
          <a:p>
            <a:pPr marL="0" indent="0">
              <a:buNone/>
            </a:pPr>
            <a:r>
              <a:rPr lang="en-US" altLang="zh-CN" dirty="0"/>
              <a:t>e.g.</a:t>
            </a:r>
            <a:r>
              <a:rPr lang="zh-CN" altLang="en-US" dirty="0"/>
              <a:t> </a:t>
            </a:r>
            <a:r>
              <a:rPr lang="en-US" altLang="zh-CN" dirty="0"/>
              <a:t>Software</a:t>
            </a:r>
            <a:r>
              <a:rPr lang="zh-CN" altLang="en-US" dirty="0"/>
              <a:t> </a:t>
            </a:r>
            <a:r>
              <a:rPr lang="en-US" altLang="zh-CN" dirty="0"/>
              <a:t>agents/services</a:t>
            </a:r>
            <a:r>
              <a:rPr lang="zh-CN" altLang="en-US" dirty="0"/>
              <a:t> </a:t>
            </a:r>
            <a:r>
              <a:rPr lang="en-US" altLang="zh-CN" dirty="0"/>
              <a:t>generating/representing</a:t>
            </a:r>
            <a:r>
              <a:rPr lang="zh-CN" altLang="en-US" dirty="0"/>
              <a:t> </a:t>
            </a:r>
            <a:r>
              <a:rPr lang="en-US" altLang="zh-CN" dirty="0"/>
              <a:t>data</a:t>
            </a:r>
            <a:endParaRPr lang="en-US" dirty="0"/>
          </a:p>
        </p:txBody>
      </p:sp>
    </p:spTree>
    <p:extLst>
      <p:ext uri="{BB962C8B-B14F-4D97-AF65-F5344CB8AC3E}">
        <p14:creationId xmlns:p14="http://schemas.microsoft.com/office/powerpoint/2010/main" val="2676722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AA3F-DA30-EE47-8E9C-9FC57B38113C}"/>
              </a:ext>
            </a:extLst>
          </p:cNvPr>
          <p:cNvSpPr>
            <a:spLocks noGrp="1"/>
          </p:cNvSpPr>
          <p:nvPr>
            <p:ph type="title"/>
          </p:nvPr>
        </p:nvSpPr>
        <p:spPr>
          <a:xfrm>
            <a:off x="1364374" y="158230"/>
            <a:ext cx="7886700" cy="994172"/>
          </a:xfrm>
        </p:spPr>
        <p:txBody>
          <a:bodyPr/>
          <a:lstStyle/>
          <a:p>
            <a:r>
              <a:rPr lang="en-US" altLang="zh-CN" dirty="0"/>
              <a:t>The</a:t>
            </a:r>
            <a:r>
              <a:rPr lang="zh-CN" altLang="en-US" dirty="0"/>
              <a:t> </a:t>
            </a:r>
            <a:r>
              <a:rPr lang="en-US" altLang="zh-CN" dirty="0"/>
              <a:t>benefits</a:t>
            </a:r>
            <a:r>
              <a:rPr lang="zh-CN" altLang="en-US" dirty="0"/>
              <a:t> </a:t>
            </a:r>
            <a:r>
              <a:rPr lang="en-US" altLang="zh-CN" dirty="0"/>
              <a:t>of</a:t>
            </a:r>
            <a:r>
              <a:rPr lang="zh-CN" altLang="en-US" dirty="0"/>
              <a:t> </a:t>
            </a:r>
            <a:r>
              <a:rPr lang="en-US" altLang="zh-CN" dirty="0"/>
              <a:t>data</a:t>
            </a:r>
            <a:r>
              <a:rPr lang="zh-CN" altLang="en-US" dirty="0"/>
              <a:t> </a:t>
            </a:r>
            <a:r>
              <a:rPr lang="en-US" altLang="zh-CN" dirty="0"/>
              <a:t>processing</a:t>
            </a:r>
            <a:r>
              <a:rPr lang="zh-CN" altLang="en-US" dirty="0"/>
              <a:t> </a:t>
            </a:r>
            <a:r>
              <a:rPr lang="en-US" altLang="zh-CN" dirty="0"/>
              <a:t>in</a:t>
            </a:r>
            <a:r>
              <a:rPr lang="zh-CN" altLang="en-US" dirty="0"/>
              <a:t> </a:t>
            </a:r>
            <a:r>
              <a:rPr lang="en-US" altLang="zh-CN" dirty="0"/>
              <a:t>IoT</a:t>
            </a:r>
            <a:endParaRPr lang="en-US" dirty="0"/>
          </a:p>
        </p:txBody>
      </p:sp>
      <p:sp>
        <p:nvSpPr>
          <p:cNvPr id="3" name="Content Placeholder 2">
            <a:extLst>
              <a:ext uri="{FF2B5EF4-FFF2-40B4-BE49-F238E27FC236}">
                <a16:creationId xmlns:a16="http://schemas.microsoft.com/office/drawing/2014/main" id="{8CA08F59-1D89-6E4E-B254-A1757CC45786}"/>
              </a:ext>
            </a:extLst>
          </p:cNvPr>
          <p:cNvSpPr>
            <a:spLocks noGrp="1"/>
          </p:cNvSpPr>
          <p:nvPr>
            <p:ph idx="1"/>
          </p:nvPr>
        </p:nvSpPr>
        <p:spPr>
          <a:xfrm>
            <a:off x="1162707" y="1640943"/>
            <a:ext cx="7886700" cy="3263504"/>
          </a:xfrm>
        </p:spPr>
        <p:txBody>
          <a:bodyPr/>
          <a:lstStyle/>
          <a:p>
            <a:r>
              <a:rPr lang="en-US" dirty="0"/>
              <a:t>Turn 12 terabytes of Tweets created each day into sentiment analysis related to different events/occurrences or relate them to products and services.</a:t>
            </a:r>
          </a:p>
          <a:p>
            <a:r>
              <a:rPr lang="en-US" dirty="0"/>
              <a:t>Convert (billions of) smart meter readings to better predict and balance power consumption.</a:t>
            </a:r>
          </a:p>
          <a:p>
            <a:r>
              <a:rPr lang="en-US" dirty="0"/>
              <a:t>Analyze thousands of traffic, pollution, weather, congestion, public transport and event sensory data to provide better traffic and smart city management.</a:t>
            </a:r>
          </a:p>
          <a:p>
            <a:r>
              <a:rPr lang="en-US" dirty="0"/>
              <a:t>Monitor patients, elderly care and much more… </a:t>
            </a:r>
          </a:p>
        </p:txBody>
      </p:sp>
    </p:spTree>
    <p:extLst>
      <p:ext uri="{BB962C8B-B14F-4D97-AF65-F5344CB8AC3E}">
        <p14:creationId xmlns:p14="http://schemas.microsoft.com/office/powerpoint/2010/main" val="3691499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96E6-68D2-C446-A21D-19A49FA8221F}"/>
              </a:ext>
            </a:extLst>
          </p:cNvPr>
          <p:cNvSpPr>
            <a:spLocks noGrp="1"/>
          </p:cNvSpPr>
          <p:nvPr>
            <p:ph type="title"/>
          </p:nvPr>
        </p:nvSpPr>
        <p:spPr>
          <a:xfrm>
            <a:off x="1257300" y="147720"/>
            <a:ext cx="7886700" cy="994172"/>
          </a:xfrm>
        </p:spPr>
        <p:txBody>
          <a:bodyPr/>
          <a:lstStyle/>
          <a:p>
            <a:r>
              <a:rPr lang="en-US" altLang="zh-CN" dirty="0"/>
              <a:t>The</a:t>
            </a:r>
            <a:r>
              <a:rPr lang="zh-CN" altLang="en-US" dirty="0"/>
              <a:t> </a:t>
            </a:r>
            <a:r>
              <a:rPr lang="en-US" altLang="zh-CN" dirty="0"/>
              <a:t>benefits</a:t>
            </a:r>
            <a:r>
              <a:rPr lang="zh-CN" altLang="en-US" dirty="0"/>
              <a:t> </a:t>
            </a:r>
            <a:r>
              <a:rPr lang="en-US" altLang="zh-CN" dirty="0"/>
              <a:t>of</a:t>
            </a:r>
            <a:r>
              <a:rPr lang="zh-CN" altLang="en-US" dirty="0"/>
              <a:t> </a:t>
            </a:r>
            <a:r>
              <a:rPr lang="en-US" altLang="zh-CN" dirty="0"/>
              <a:t>data</a:t>
            </a:r>
            <a:r>
              <a:rPr lang="zh-CN" altLang="en-US" dirty="0"/>
              <a:t> </a:t>
            </a:r>
            <a:r>
              <a:rPr lang="en-US" altLang="zh-CN" dirty="0"/>
              <a:t>processing</a:t>
            </a:r>
            <a:r>
              <a:rPr lang="zh-CN" altLang="en-US" dirty="0"/>
              <a:t> </a:t>
            </a:r>
            <a:r>
              <a:rPr lang="en-US" altLang="zh-CN" dirty="0"/>
              <a:t>in</a:t>
            </a:r>
            <a:r>
              <a:rPr lang="zh-CN" altLang="en-US" dirty="0"/>
              <a:t> </a:t>
            </a:r>
            <a:r>
              <a:rPr lang="en-US" altLang="zh-CN" dirty="0"/>
              <a:t>IoT</a:t>
            </a:r>
            <a:endParaRPr lang="en-US" dirty="0"/>
          </a:p>
        </p:txBody>
      </p:sp>
      <p:sp>
        <p:nvSpPr>
          <p:cNvPr id="3" name="Content Placeholder 2">
            <a:extLst>
              <a:ext uri="{FF2B5EF4-FFF2-40B4-BE49-F238E27FC236}">
                <a16:creationId xmlns:a16="http://schemas.microsoft.com/office/drawing/2014/main" id="{426EA0A7-5FBF-E847-85F9-FCF2DD23E43E}"/>
              </a:ext>
            </a:extLst>
          </p:cNvPr>
          <p:cNvSpPr>
            <a:spLocks noGrp="1"/>
          </p:cNvSpPr>
          <p:nvPr>
            <p:ph idx="1"/>
          </p:nvPr>
        </p:nvSpPr>
        <p:spPr>
          <a:xfrm>
            <a:off x="1257300" y="1732276"/>
            <a:ext cx="7886700" cy="3263504"/>
          </a:xfrm>
        </p:spPr>
        <p:txBody>
          <a:bodyPr/>
          <a:lstStyle/>
          <a:p>
            <a:r>
              <a:rPr lang="en-US" dirty="0"/>
              <a:t>Requires: </a:t>
            </a:r>
          </a:p>
          <a:p>
            <a:r>
              <a:rPr lang="en-US" dirty="0"/>
              <a:t>Real-time, reliable, efficient (for low power and resource limited nodes), and scalable solution.</a:t>
            </a:r>
          </a:p>
        </p:txBody>
      </p:sp>
    </p:spTree>
    <p:extLst>
      <p:ext uri="{BB962C8B-B14F-4D97-AF65-F5344CB8AC3E}">
        <p14:creationId xmlns:p14="http://schemas.microsoft.com/office/powerpoint/2010/main" val="3095745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F70EF-5D90-BC42-90AF-D5A66F4E007E}"/>
              </a:ext>
            </a:extLst>
          </p:cNvPr>
          <p:cNvSpPr>
            <a:spLocks noGrp="1"/>
          </p:cNvSpPr>
          <p:nvPr>
            <p:ph type="title"/>
          </p:nvPr>
        </p:nvSpPr>
        <p:spPr>
          <a:xfrm>
            <a:off x="1374885" y="189761"/>
            <a:ext cx="7886700" cy="994172"/>
          </a:xfrm>
        </p:spPr>
        <p:txBody>
          <a:bodyPr/>
          <a:lstStyle/>
          <a:p>
            <a:r>
              <a:rPr lang="en-US" dirty="0"/>
              <a:t>IoT Data Access</a:t>
            </a:r>
          </a:p>
        </p:txBody>
      </p:sp>
      <p:sp>
        <p:nvSpPr>
          <p:cNvPr id="3" name="Content Placeholder 2">
            <a:extLst>
              <a:ext uri="{FF2B5EF4-FFF2-40B4-BE49-F238E27FC236}">
                <a16:creationId xmlns:a16="http://schemas.microsoft.com/office/drawing/2014/main" id="{02ACCC37-5453-1B44-9108-B101ADB7AB02}"/>
              </a:ext>
            </a:extLst>
          </p:cNvPr>
          <p:cNvSpPr>
            <a:spLocks noGrp="1"/>
          </p:cNvSpPr>
          <p:nvPr>
            <p:ph idx="1"/>
          </p:nvPr>
        </p:nvSpPr>
        <p:spPr>
          <a:xfrm>
            <a:off x="1257300" y="1496144"/>
            <a:ext cx="7886700" cy="4102649"/>
          </a:xfrm>
        </p:spPr>
        <p:txBody>
          <a:bodyPr/>
          <a:lstStyle/>
          <a:p>
            <a:r>
              <a:rPr lang="en-US" dirty="0"/>
              <a:t>Publish/Subscribe (long-term/short-term)</a:t>
            </a:r>
          </a:p>
          <a:p>
            <a:r>
              <a:rPr lang="en-US" dirty="0"/>
              <a:t>Ad-hoc query</a:t>
            </a:r>
          </a:p>
          <a:p>
            <a:r>
              <a:rPr lang="en-US" dirty="0"/>
              <a:t>The typical types of data request for sensory data”</a:t>
            </a:r>
          </a:p>
          <a:p>
            <a:pPr marL="0" indent="0">
              <a:buNone/>
            </a:pPr>
            <a:r>
              <a:rPr lang="en-US" dirty="0"/>
              <a:t>  Query based on </a:t>
            </a:r>
          </a:p>
          <a:p>
            <a:pPr>
              <a:buFont typeface="Wingdings" pitchFamily="2" charset="2"/>
              <a:buChar char="Ø"/>
            </a:pPr>
            <a:r>
              <a:rPr lang="en-US" sz="1800" dirty="0"/>
              <a:t>ID (resource/service) – for known resources</a:t>
            </a:r>
          </a:p>
          <a:p>
            <a:pPr>
              <a:buFont typeface="Wingdings" pitchFamily="2" charset="2"/>
              <a:buChar char="Ø"/>
            </a:pPr>
            <a:r>
              <a:rPr lang="en-US" sz="1800" dirty="0"/>
              <a:t>Location</a:t>
            </a:r>
          </a:p>
          <a:p>
            <a:pPr>
              <a:buFont typeface="Wingdings" pitchFamily="2" charset="2"/>
              <a:buChar char="Ø"/>
            </a:pPr>
            <a:r>
              <a:rPr lang="en-US" sz="1800" dirty="0"/>
              <a:t>Type</a:t>
            </a:r>
          </a:p>
          <a:p>
            <a:pPr>
              <a:buFont typeface="Wingdings" pitchFamily="2" charset="2"/>
              <a:buChar char="Ø"/>
            </a:pPr>
            <a:r>
              <a:rPr lang="en-US" sz="1800" dirty="0"/>
              <a:t>Time</a:t>
            </a:r>
          </a:p>
          <a:p>
            <a:pPr>
              <a:buFont typeface="Wingdings" pitchFamily="2" charset="2"/>
              <a:buChar char="Ø"/>
            </a:pPr>
            <a:r>
              <a:rPr lang="en-US" sz="1800" dirty="0"/>
              <a:t>An entity of interest</a:t>
            </a:r>
          </a:p>
          <a:p>
            <a:pPr>
              <a:buFont typeface="Wingdings" pitchFamily="2" charset="2"/>
              <a:buChar char="Ø"/>
            </a:pPr>
            <a:r>
              <a:rPr lang="en-US" sz="1800" dirty="0"/>
              <a:t>Complex data types</a:t>
            </a:r>
          </a:p>
        </p:txBody>
      </p:sp>
    </p:spTree>
    <p:extLst>
      <p:ext uri="{BB962C8B-B14F-4D97-AF65-F5344CB8AC3E}">
        <p14:creationId xmlns:p14="http://schemas.microsoft.com/office/powerpoint/2010/main" val="2316667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4A9E2-579E-DA43-B3B9-4D93A54EB2E0}"/>
              </a:ext>
            </a:extLst>
          </p:cNvPr>
          <p:cNvSpPr>
            <a:spLocks noGrp="1"/>
          </p:cNvSpPr>
          <p:nvPr>
            <p:ph type="title"/>
          </p:nvPr>
        </p:nvSpPr>
        <p:spPr>
          <a:xfrm>
            <a:off x="1385395" y="137209"/>
            <a:ext cx="7886700" cy="994172"/>
          </a:xfrm>
        </p:spPr>
        <p:txBody>
          <a:bodyPr/>
          <a:lstStyle/>
          <a:p>
            <a:r>
              <a:rPr lang="en-US" dirty="0"/>
              <a:t>Sensor Data</a:t>
            </a:r>
          </a:p>
        </p:txBody>
      </p:sp>
      <p:sp>
        <p:nvSpPr>
          <p:cNvPr id="3" name="Content Placeholder 2">
            <a:extLst>
              <a:ext uri="{FF2B5EF4-FFF2-40B4-BE49-F238E27FC236}">
                <a16:creationId xmlns:a16="http://schemas.microsoft.com/office/drawing/2014/main" id="{E7935D92-C4DA-EC4C-95A5-BF7EDC261BED}"/>
              </a:ext>
            </a:extLst>
          </p:cNvPr>
          <p:cNvSpPr>
            <a:spLocks noGrp="1"/>
          </p:cNvSpPr>
          <p:nvPr>
            <p:ph idx="1"/>
          </p:nvPr>
        </p:nvSpPr>
        <p:spPr>
          <a:xfrm>
            <a:off x="1257300" y="1682984"/>
            <a:ext cx="7886700" cy="3204327"/>
          </a:xfrm>
        </p:spPr>
        <p:txBody>
          <a:bodyPr>
            <a:normAutofit/>
          </a:bodyPr>
          <a:lstStyle/>
          <a:p>
            <a:r>
              <a:rPr lang="en-US" sz="2000" dirty="0"/>
              <a:t>The sensory data represents physical world observation and measurement and requires time and location and other descriptive attributes to make the data more meaningful. </a:t>
            </a:r>
          </a:p>
          <a:p>
            <a:r>
              <a:rPr lang="en-US" sz="2000" dirty="0"/>
              <a:t>For example, a temperature value of 15 degree will be more meaningful when it is described with spatial (e.g. Guildford city center) and temporal (e.g. 8:15AM GMT, 21-03-2013), and unit (e.g. Celsius) attributes. </a:t>
            </a:r>
          </a:p>
          <a:p>
            <a:r>
              <a:rPr lang="en-US" sz="2000" dirty="0"/>
              <a:t>The sensory data can also include other detailed meta-data that describe quality or device related attributes (e.g. Precision, Accuracy). </a:t>
            </a:r>
          </a:p>
          <a:p>
            <a:endParaRPr lang="en-US" sz="2000" dirty="0"/>
          </a:p>
        </p:txBody>
      </p:sp>
    </p:spTree>
    <p:extLst>
      <p:ext uri="{BB962C8B-B14F-4D97-AF65-F5344CB8AC3E}">
        <p14:creationId xmlns:p14="http://schemas.microsoft.com/office/powerpoint/2010/main" val="1617834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5426F-BDDE-6B45-84B4-8D1112F2E84B}"/>
              </a:ext>
            </a:extLst>
          </p:cNvPr>
          <p:cNvSpPr>
            <a:spLocks noGrp="1"/>
          </p:cNvSpPr>
          <p:nvPr>
            <p:ph type="title"/>
          </p:nvPr>
        </p:nvSpPr>
        <p:spPr>
          <a:xfrm>
            <a:off x="1427436" y="116189"/>
            <a:ext cx="7886700" cy="994172"/>
          </a:xfrm>
        </p:spPr>
        <p:txBody>
          <a:bodyPr/>
          <a:lstStyle/>
          <a:p>
            <a:r>
              <a:rPr lang="en-US" dirty="0"/>
              <a:t>Sensor Data</a:t>
            </a:r>
          </a:p>
        </p:txBody>
      </p:sp>
      <p:sp>
        <p:nvSpPr>
          <p:cNvPr id="3" name="Content Placeholder 2">
            <a:extLst>
              <a:ext uri="{FF2B5EF4-FFF2-40B4-BE49-F238E27FC236}">
                <a16:creationId xmlns:a16="http://schemas.microsoft.com/office/drawing/2014/main" id="{6A609A7B-D88F-A146-82CA-98177B6284CD}"/>
              </a:ext>
            </a:extLst>
          </p:cNvPr>
          <p:cNvSpPr>
            <a:spLocks noGrp="1"/>
          </p:cNvSpPr>
          <p:nvPr>
            <p:ph idx="1"/>
          </p:nvPr>
        </p:nvSpPr>
        <p:spPr>
          <a:xfrm>
            <a:off x="1427436" y="1211564"/>
            <a:ext cx="7886700" cy="3263504"/>
          </a:xfrm>
        </p:spPr>
        <p:txBody>
          <a:bodyPr/>
          <a:lstStyle/>
          <a:p>
            <a:pPr marL="0" indent="0">
              <a:buNone/>
            </a:pPr>
            <a:br>
              <a:rPr lang="en-US" dirty="0"/>
            </a:br>
            <a:endParaRPr lang="en-US" dirty="0"/>
          </a:p>
          <a:p>
            <a:pPr marL="0" indent="0">
              <a:buNone/>
            </a:pPr>
            <a:r>
              <a:rPr lang="en-US" dirty="0"/>
              <a:t> 15, C, 08:15, 51.243057, -0.589444 </a:t>
            </a:r>
          </a:p>
          <a:p>
            <a:endParaRPr lang="en-US" dirty="0"/>
          </a:p>
        </p:txBody>
      </p:sp>
    </p:spTree>
    <p:extLst>
      <p:ext uri="{BB962C8B-B14F-4D97-AF65-F5344CB8AC3E}">
        <p14:creationId xmlns:p14="http://schemas.microsoft.com/office/powerpoint/2010/main" val="390693075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1_16to9" id="{A13072C7-C103-3A43-8EBA-0A688A939BCE}" vid="{86EA4E4A-61D6-DB43-A212-E960F1D3BD47}"/>
    </a:ext>
  </a:extLst>
</a:theme>
</file>

<file path=docProps/app.xml><?xml version="1.0" encoding="utf-8"?>
<Properties xmlns="http://schemas.openxmlformats.org/officeDocument/2006/extended-properties" xmlns:vt="http://schemas.openxmlformats.org/officeDocument/2006/docPropsVTypes">
  <Template/>
  <TotalTime>20</TotalTime>
  <Words>483</Words>
  <Application>Microsoft Macintosh PowerPoint</Application>
  <PresentationFormat>On-screen Show (16:9)</PresentationFormat>
  <Paragraphs>89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1_Office Theme</vt:lpstr>
      <vt:lpstr>PowerPoint Presentation</vt:lpstr>
      <vt:lpstr>Wireless Sensor Networks</vt:lpstr>
      <vt:lpstr>Key Characteristics of IoT devices</vt:lpstr>
      <vt:lpstr>Beyond Conventional Sensors</vt:lpstr>
      <vt:lpstr>The benefits of data processing in IoT</vt:lpstr>
      <vt:lpstr>The benefits of data processing in IoT</vt:lpstr>
      <vt:lpstr>IoT Data Access</vt:lpstr>
      <vt:lpstr>Sensor Data</vt:lpstr>
      <vt:lpstr>Sensor Data</vt:lpstr>
      <vt:lpstr>Data Processing and Interpretation</vt:lpstr>
      <vt:lpstr>IoT Data Challenges</vt:lpstr>
      <vt:lpstr>Comparing IoT data stream with conventional multimedia streams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Tian</dc:creator>
  <cp:lastModifiedBy>Shirley Tian</cp:lastModifiedBy>
  <cp:revision>19</cp:revision>
  <dcterms:created xsi:type="dcterms:W3CDTF">2018-12-27T02:52:56Z</dcterms:created>
  <dcterms:modified xsi:type="dcterms:W3CDTF">2019-05-28T20:58:09Z</dcterms:modified>
</cp:coreProperties>
</file>