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9" r:id="rId3"/>
    <p:sldId id="258" r:id="rId4"/>
    <p:sldId id="257" r:id="rId5"/>
    <p:sldId id="260" r:id="rId6"/>
    <p:sldId id="261" r:id="rId7"/>
    <p:sldId id="262" r:id="rId8"/>
    <p:sldId id="263" r:id="rId9"/>
    <p:sldId id="264" r:id="rId10"/>
    <p:sldId id="265" r:id="rId11"/>
    <p:sldId id="266" r:id="rId12"/>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79"/>
  </p:normalViewPr>
  <p:slideViewPr>
    <p:cSldViewPr snapToGrid="0" snapToObjects="1">
      <p:cViewPr varScale="1">
        <p:scale>
          <a:sx n="102" d="100"/>
          <a:sy n="102" d="100"/>
        </p:scale>
        <p:origin x="1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000" y="1032789"/>
            <a:ext cx="6858000" cy="147991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000" y="2844915"/>
            <a:ext cx="6858000" cy="10262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257300" y="4743512"/>
            <a:ext cx="2057400" cy="273844"/>
          </a:xfrm>
        </p:spPr>
        <p:txBody>
          <a:bodyPr/>
          <a:lstStyle/>
          <a:p>
            <a:fld id="{02989721-2E5E-A74E-BDA4-3350CBAAF42E}" type="datetimeFigureOut">
              <a:rPr lang="en-US" smtClean="0"/>
              <a:t>5/28/19</a:t>
            </a:fld>
            <a:endParaRPr lang="en-US"/>
          </a:p>
        </p:txBody>
      </p:sp>
      <p:sp>
        <p:nvSpPr>
          <p:cNvPr id="5" name="Footer Placeholder 4"/>
          <p:cNvSpPr>
            <a:spLocks noGrp="1"/>
          </p:cNvSpPr>
          <p:nvPr>
            <p:ph type="ftr" sz="quarter" idx="11"/>
          </p:nvPr>
        </p:nvSpPr>
        <p:spPr>
          <a:xfrm>
            <a:off x="3657600" y="4743512"/>
            <a:ext cx="3086100" cy="273844"/>
          </a:xfrm>
        </p:spPr>
        <p:txBody>
          <a:bodyPr/>
          <a:lstStyle/>
          <a:p>
            <a:endParaRPr lang="en-US"/>
          </a:p>
        </p:txBody>
      </p:sp>
      <p:sp>
        <p:nvSpPr>
          <p:cNvPr id="6" name="Slide Number Placeholder 5"/>
          <p:cNvSpPr>
            <a:spLocks noGrp="1"/>
          </p:cNvSpPr>
          <p:nvPr>
            <p:ph type="sldNum" sz="quarter" idx="12"/>
          </p:nvPr>
        </p:nvSpPr>
        <p:spPr>
          <a:xfrm>
            <a:off x="7086600" y="4743512"/>
            <a:ext cx="2057400" cy="273844"/>
          </a:xfrm>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594843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89721-2E5E-A74E-BDA4-3350CBAAF42E}"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1650065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89721-2E5E-A74E-BDA4-3350CBAAF42E}"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52358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07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989721-2E5E-A74E-BDA4-3350CBAAF42E}" type="datetimeFigureOut">
              <a:rPr lang="en-US" smtClean="0"/>
              <a:t>5/28/19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23328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6751" y="581337"/>
            <a:ext cx="7558709"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1346751" y="2955081"/>
            <a:ext cx="7558709"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425817" y="4697689"/>
            <a:ext cx="1971837" cy="273844"/>
          </a:xfrm>
        </p:spPr>
        <p:txBody>
          <a:bodyPr/>
          <a:lstStyle/>
          <a:p>
            <a:fld id="{02989721-2E5E-A74E-BDA4-3350CBAAF42E}" type="datetimeFigureOut">
              <a:rPr lang="en-US" smtClean="0"/>
              <a:t>5/28/19</a:t>
            </a:fld>
            <a:endParaRPr lang="en-US"/>
          </a:p>
        </p:txBody>
      </p:sp>
      <p:sp>
        <p:nvSpPr>
          <p:cNvPr id="5" name="Footer Placeholder 4"/>
          <p:cNvSpPr>
            <a:spLocks noGrp="1"/>
          </p:cNvSpPr>
          <p:nvPr>
            <p:ph type="ftr" sz="quarter" idx="11"/>
          </p:nvPr>
        </p:nvSpPr>
        <p:spPr>
          <a:xfrm>
            <a:off x="3826116" y="4697689"/>
            <a:ext cx="2957755" cy="273844"/>
          </a:xfrm>
        </p:spPr>
        <p:txBody>
          <a:bodyPr/>
          <a:lstStyle/>
          <a:p>
            <a:endParaRPr lang="en-US"/>
          </a:p>
        </p:txBody>
      </p:sp>
      <p:sp>
        <p:nvSpPr>
          <p:cNvPr id="6" name="Slide Number Placeholder 5"/>
          <p:cNvSpPr>
            <a:spLocks noGrp="1"/>
          </p:cNvSpPr>
          <p:nvPr>
            <p:ph type="sldNum" sz="quarter" idx="12"/>
          </p:nvPr>
        </p:nvSpPr>
        <p:spPr>
          <a:xfrm>
            <a:off x="7255118" y="4697689"/>
            <a:ext cx="1650342" cy="273844"/>
          </a:xfrm>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201457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4328" y="174969"/>
            <a:ext cx="7551255" cy="961094"/>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34328" y="1461673"/>
            <a:ext cx="3506029" cy="2951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828" y="1461673"/>
            <a:ext cx="3332094" cy="29513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391478" y="4738584"/>
            <a:ext cx="2057400" cy="273844"/>
          </a:xfrm>
        </p:spPr>
        <p:txBody>
          <a:bodyPr/>
          <a:lstStyle/>
          <a:p>
            <a:fld id="{02989721-2E5E-A74E-BDA4-3350CBAAF42E}" type="datetimeFigureOut">
              <a:rPr lang="en-US" smtClean="0"/>
              <a:t>5/28/19</a:t>
            </a:fld>
            <a:endParaRPr lang="en-US"/>
          </a:p>
        </p:txBody>
      </p:sp>
      <p:sp>
        <p:nvSpPr>
          <p:cNvPr id="6" name="Footer Placeholder 5"/>
          <p:cNvSpPr>
            <a:spLocks noGrp="1"/>
          </p:cNvSpPr>
          <p:nvPr>
            <p:ph type="ftr" sz="quarter" idx="11"/>
          </p:nvPr>
        </p:nvSpPr>
        <p:spPr>
          <a:xfrm>
            <a:off x="3791778" y="4738584"/>
            <a:ext cx="3086100" cy="273844"/>
          </a:xfrm>
        </p:spPr>
        <p:txBody>
          <a:bodyPr/>
          <a:lstStyle/>
          <a:p>
            <a:endParaRPr lang="en-US"/>
          </a:p>
        </p:txBody>
      </p:sp>
      <p:sp>
        <p:nvSpPr>
          <p:cNvPr id="7" name="Slide Number Placeholder 6"/>
          <p:cNvSpPr>
            <a:spLocks noGrp="1"/>
          </p:cNvSpPr>
          <p:nvPr>
            <p:ph type="sldNum" sz="quarter" idx="12"/>
          </p:nvPr>
        </p:nvSpPr>
        <p:spPr>
          <a:xfrm>
            <a:off x="7220778" y="4738584"/>
            <a:ext cx="1721955" cy="273844"/>
          </a:xfrm>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1711839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989721-2E5E-A74E-BDA4-3350CBAAF42E}" type="datetimeFigureOut">
              <a:rPr lang="en-US" smtClean="0"/>
              <a:t>5/28/19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243160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989721-2E5E-A74E-BDA4-3350CBAAF42E}" type="datetimeFigureOut">
              <a:rPr lang="en-US" smtClean="0"/>
              <a:t>5/28/19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3829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89721-2E5E-A74E-BDA4-3350CBAAF42E}" type="datetimeFigureOut">
              <a:rPr lang="en-US" smtClean="0"/>
              <a:t>5/28/19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181589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89721-2E5E-A74E-BDA4-3350CBAAF42E}" type="datetimeFigureOut">
              <a:rPr lang="en-US" smtClean="0"/>
              <a:t>5/28/19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4079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89721-2E5E-A74E-BDA4-3350CBAAF42E}" type="datetimeFigureOut">
              <a:rPr lang="en-US" smtClean="0"/>
              <a:t>5/28/19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EFFAF-D776-0E4A-B23C-093906A319D0}" type="slidenum">
              <a:rPr lang="en-US" smtClean="0"/>
              <a:t>‹#›</a:t>
            </a:fld>
            <a:endParaRPr lang="en-US"/>
          </a:p>
        </p:txBody>
      </p:sp>
    </p:spTree>
    <p:extLst>
      <p:ext uri="{BB962C8B-B14F-4D97-AF65-F5344CB8AC3E}">
        <p14:creationId xmlns:p14="http://schemas.microsoft.com/office/powerpoint/2010/main" val="4080950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96DAC541-7B7A-43D3-8B79-37D633B846F1}">
                <asvg:svgBlip xmlns:asvg="http://schemas.microsoft.com/office/drawing/2016/SVG/main" r:embed="rId15"/>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54206" y="92454"/>
            <a:ext cx="7551255" cy="96109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54206" y="1649895"/>
            <a:ext cx="7551255" cy="30524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54206" y="4777202"/>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2989721-2E5E-A74E-BDA4-3350CBAAF42E}" type="datetimeFigureOut">
              <a:rPr lang="en-US" smtClean="0"/>
              <a:t>5/28/19</a:t>
            </a:fld>
            <a:endParaRPr lang="en-US"/>
          </a:p>
        </p:txBody>
      </p:sp>
      <p:sp>
        <p:nvSpPr>
          <p:cNvPr id="5" name="Footer Placeholder 4"/>
          <p:cNvSpPr>
            <a:spLocks noGrp="1"/>
          </p:cNvSpPr>
          <p:nvPr>
            <p:ph type="ftr" sz="quarter" idx="3"/>
          </p:nvPr>
        </p:nvSpPr>
        <p:spPr>
          <a:xfrm>
            <a:off x="3754506" y="4777202"/>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83506" y="4777202"/>
            <a:ext cx="1721955"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0EFFAF-D776-0E4A-B23C-093906A319D0}" type="slidenum">
              <a:rPr lang="en-US" smtClean="0"/>
              <a:t>‹#›</a:t>
            </a:fld>
            <a:endParaRPr lang="en-US"/>
          </a:p>
        </p:txBody>
      </p:sp>
    </p:spTree>
    <p:extLst>
      <p:ext uri="{BB962C8B-B14F-4D97-AF65-F5344CB8AC3E}">
        <p14:creationId xmlns:p14="http://schemas.microsoft.com/office/powerpoint/2010/main" val="26181323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C0FE9E-8E68-1D47-B330-3CE820494858}"/>
              </a:ext>
            </a:extLst>
          </p:cNvPr>
          <p:cNvSpPr/>
          <p:nvPr/>
        </p:nvSpPr>
        <p:spPr>
          <a:xfrm>
            <a:off x="2617860" y="2048530"/>
            <a:ext cx="5118709" cy="52322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chemeClr val="tx1">
                    <a:lumMod val="50000"/>
                    <a:lumOff val="50000"/>
                  </a:schemeClr>
                </a:solidFill>
                <a:effectLst/>
                <a:latin typeface="Arial" panose="020B0604020202020204" pitchFamily="34" charset="0"/>
                <a:cs typeface="Arial" panose="020B0604020202020204" pitchFamily="34" charset="0"/>
              </a:rPr>
              <a:t>Module </a:t>
            </a:r>
            <a:r>
              <a:rPr lang="en-US" altLang="zh-CN" sz="2800" b="1" cap="none" spc="0" dirty="0">
                <a:ln/>
                <a:solidFill>
                  <a:schemeClr val="tx1">
                    <a:lumMod val="50000"/>
                    <a:lumOff val="50000"/>
                  </a:schemeClr>
                </a:solidFill>
                <a:effectLst/>
                <a:latin typeface="Arial" panose="020B0604020202020204" pitchFamily="34" charset="0"/>
                <a:cs typeface="Arial" panose="020B0604020202020204" pitchFamily="34" charset="0"/>
              </a:rPr>
              <a:t>9</a:t>
            </a:r>
            <a:r>
              <a:rPr lang="en-US" sz="2800" b="1" dirty="0">
                <a:ln/>
                <a:solidFill>
                  <a:schemeClr val="tx1">
                    <a:lumMod val="50000"/>
                    <a:lumOff val="50000"/>
                  </a:schemeClr>
                </a:solidFill>
                <a:latin typeface="Arial" panose="020B0604020202020204" pitchFamily="34" charset="0"/>
                <a:cs typeface="Arial" panose="020B0604020202020204" pitchFamily="34" charset="0"/>
              </a:rPr>
              <a:t> </a:t>
            </a:r>
            <a:r>
              <a:rPr lang="en-US" altLang="zh-CN" sz="2800" b="1" dirty="0">
                <a:ln/>
                <a:solidFill>
                  <a:schemeClr val="tx1">
                    <a:lumMod val="50000"/>
                    <a:lumOff val="50000"/>
                  </a:schemeClr>
                </a:solidFill>
                <a:latin typeface="Arial" panose="020B0604020202020204" pitchFamily="34" charset="0"/>
                <a:cs typeface="Arial" panose="020B0604020202020204" pitchFamily="34" charset="0"/>
              </a:rPr>
              <a:t>IoT</a:t>
            </a:r>
            <a:r>
              <a:rPr lang="zh-CN" altLang="en-US" sz="2800" b="1" dirty="0">
                <a:ln/>
                <a:solidFill>
                  <a:schemeClr val="tx1">
                    <a:lumMod val="50000"/>
                    <a:lumOff val="50000"/>
                  </a:schemeClr>
                </a:solidFill>
                <a:latin typeface="Arial" panose="020B0604020202020204" pitchFamily="34" charset="0"/>
                <a:cs typeface="Arial" panose="020B0604020202020204" pitchFamily="34" charset="0"/>
              </a:rPr>
              <a:t> </a:t>
            </a:r>
            <a:r>
              <a:rPr lang="en-US" altLang="zh-CN" sz="2800" b="1" dirty="0">
                <a:ln/>
                <a:solidFill>
                  <a:schemeClr val="tx1">
                    <a:lumMod val="50000"/>
                    <a:lumOff val="50000"/>
                  </a:schemeClr>
                </a:solidFill>
                <a:latin typeface="Arial" panose="020B0604020202020204" pitchFamily="34" charset="0"/>
                <a:cs typeface="Arial" panose="020B0604020202020204" pitchFamily="34" charset="0"/>
              </a:rPr>
              <a:t>Security</a:t>
            </a:r>
            <a:r>
              <a:rPr lang="zh-CN" altLang="en-US" sz="2800" b="1" dirty="0">
                <a:ln/>
                <a:solidFill>
                  <a:schemeClr val="tx1">
                    <a:lumMod val="50000"/>
                    <a:lumOff val="50000"/>
                  </a:schemeClr>
                </a:solidFill>
                <a:latin typeface="Arial" panose="020B0604020202020204" pitchFamily="34" charset="0"/>
                <a:cs typeface="Arial" panose="020B0604020202020204" pitchFamily="34" charset="0"/>
              </a:rPr>
              <a:t> </a:t>
            </a:r>
            <a:r>
              <a:rPr lang="en-US" altLang="zh-CN" sz="2800" b="1" dirty="0">
                <a:ln/>
                <a:solidFill>
                  <a:schemeClr val="tx1">
                    <a:lumMod val="50000"/>
                    <a:lumOff val="50000"/>
                  </a:schemeClr>
                </a:solidFill>
                <a:latin typeface="Arial" panose="020B0604020202020204" pitchFamily="34" charset="0"/>
                <a:cs typeface="Arial" panose="020B0604020202020204" pitchFamily="34" charset="0"/>
              </a:rPr>
              <a:t>Issues</a:t>
            </a:r>
            <a:endParaRPr lang="en-US" sz="2800" b="1" cap="none" spc="0" dirty="0">
              <a:ln/>
              <a:solidFill>
                <a:schemeClr val="tx1">
                  <a:lumMod val="50000"/>
                  <a:lumOff val="50000"/>
                </a:schemeClr>
              </a:solidFill>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C76DC76-91E1-C645-8B8E-B8F9E28852FF}"/>
              </a:ext>
            </a:extLst>
          </p:cNvPr>
          <p:cNvSpPr txBox="1"/>
          <p:nvPr/>
        </p:nvSpPr>
        <p:spPr>
          <a:xfrm>
            <a:off x="1510774" y="1030356"/>
            <a:ext cx="6277509" cy="400110"/>
          </a:xfrm>
          <a:prstGeom prst="rect">
            <a:avLst/>
          </a:prstGeom>
          <a:noFill/>
        </p:spPr>
        <p:txBody>
          <a:bodyPr wrap="square" rtlCol="0">
            <a:spAutoFit/>
          </a:bodyPr>
          <a:lstStyle/>
          <a:p>
            <a:r>
              <a:rPr lang="en-US" sz="2000" dirty="0">
                <a:solidFill>
                  <a:schemeClr val="tx1">
                    <a:lumMod val="50000"/>
                    <a:lumOff val="50000"/>
                  </a:schemeClr>
                </a:solidFill>
                <a:latin typeface="Arial" panose="020B0604020202020204" pitchFamily="34" charset="0"/>
                <a:cs typeface="Arial" panose="020B0604020202020204" pitchFamily="34" charset="0"/>
              </a:rPr>
              <a:t>IT4893 Internet of Things: Applications and Security</a:t>
            </a:r>
          </a:p>
        </p:txBody>
      </p:sp>
      <p:sp>
        <p:nvSpPr>
          <p:cNvPr id="2" name="TextBox 1">
            <a:extLst>
              <a:ext uri="{FF2B5EF4-FFF2-40B4-BE49-F238E27FC236}">
                <a16:creationId xmlns:a16="http://schemas.microsoft.com/office/drawing/2014/main" id="{FAD331EF-C857-2E40-A036-5A3940927579}"/>
              </a:ext>
            </a:extLst>
          </p:cNvPr>
          <p:cNvSpPr txBox="1"/>
          <p:nvPr/>
        </p:nvSpPr>
        <p:spPr>
          <a:xfrm>
            <a:off x="2007476" y="3605313"/>
            <a:ext cx="2932982" cy="507831"/>
          </a:xfrm>
          <a:prstGeom prst="rect">
            <a:avLst/>
          </a:prstGeom>
          <a:noFill/>
        </p:spPr>
        <p:txBody>
          <a:bodyPr wrap="none" rtlCol="0">
            <a:spAutoFit/>
          </a:bodyPr>
          <a:lstStyle/>
          <a:p>
            <a:r>
              <a:rPr lang="en-US" dirty="0"/>
              <a:t>Compiled by Dr. Shirley Tian</a:t>
            </a:r>
          </a:p>
          <a:p>
            <a:r>
              <a:rPr lang="en-US" dirty="0"/>
              <a:t>Department of Information Technology</a:t>
            </a:r>
          </a:p>
        </p:txBody>
      </p:sp>
    </p:spTree>
    <p:extLst>
      <p:ext uri="{BB962C8B-B14F-4D97-AF65-F5344CB8AC3E}">
        <p14:creationId xmlns:p14="http://schemas.microsoft.com/office/powerpoint/2010/main" val="2688074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3544B-093B-F145-8D3C-F5E66621167C}"/>
              </a:ext>
            </a:extLst>
          </p:cNvPr>
          <p:cNvSpPr>
            <a:spLocks noGrp="1"/>
          </p:cNvSpPr>
          <p:nvPr>
            <p:ph type="title"/>
          </p:nvPr>
        </p:nvSpPr>
        <p:spPr/>
        <p:txBody>
          <a:bodyPr/>
          <a:lstStyle/>
          <a:p>
            <a:r>
              <a:rPr lang="en-US" altLang="zh-CN" dirty="0"/>
              <a:t>Transport</a:t>
            </a:r>
            <a:r>
              <a:rPr lang="zh-CN" altLang="en-US" dirty="0"/>
              <a:t> </a:t>
            </a:r>
            <a:r>
              <a:rPr lang="en-US" altLang="zh-CN" dirty="0"/>
              <a:t>Encryption</a:t>
            </a:r>
            <a:endParaRPr lang="en-US" dirty="0"/>
          </a:p>
        </p:txBody>
      </p:sp>
      <p:sp>
        <p:nvSpPr>
          <p:cNvPr id="3" name="Content Placeholder 2">
            <a:extLst>
              <a:ext uri="{FF2B5EF4-FFF2-40B4-BE49-F238E27FC236}">
                <a16:creationId xmlns:a16="http://schemas.microsoft.com/office/drawing/2014/main" id="{5DD07CD6-DA5D-DC49-B0CE-7B07A38A8811}"/>
              </a:ext>
            </a:extLst>
          </p:cNvPr>
          <p:cNvSpPr>
            <a:spLocks noGrp="1"/>
          </p:cNvSpPr>
          <p:nvPr>
            <p:ph idx="1"/>
          </p:nvPr>
        </p:nvSpPr>
        <p:spPr/>
        <p:txBody>
          <a:bodyPr/>
          <a:lstStyle/>
          <a:p>
            <a:r>
              <a:rPr lang="en-US" altLang="zh-CN" dirty="0"/>
              <a:t>Ensure</a:t>
            </a:r>
            <a:r>
              <a:rPr lang="zh-CN" altLang="en-US" dirty="0"/>
              <a:t> </a:t>
            </a:r>
            <a:r>
              <a:rPr lang="en-US" altLang="zh-CN" dirty="0"/>
              <a:t>data</a:t>
            </a:r>
            <a:r>
              <a:rPr lang="zh-CN" altLang="en-US" dirty="0"/>
              <a:t> </a:t>
            </a:r>
            <a:r>
              <a:rPr lang="en-US" altLang="zh-CN" dirty="0"/>
              <a:t>and</a:t>
            </a:r>
            <a:r>
              <a:rPr lang="zh-CN" altLang="en-US" dirty="0"/>
              <a:t> </a:t>
            </a:r>
            <a:r>
              <a:rPr lang="en-US" altLang="zh-CN" dirty="0"/>
              <a:t>credentials</a:t>
            </a:r>
            <a:r>
              <a:rPr lang="zh-CN" altLang="en-US" dirty="0"/>
              <a:t> </a:t>
            </a:r>
            <a:r>
              <a:rPr lang="en-US" altLang="zh-CN" dirty="0"/>
              <a:t>are</a:t>
            </a:r>
            <a:r>
              <a:rPr lang="zh-CN" altLang="en-US" dirty="0"/>
              <a:t> </a:t>
            </a:r>
            <a:r>
              <a:rPr lang="en-US" altLang="zh-CN" dirty="0"/>
              <a:t>encrypted</a:t>
            </a:r>
            <a:r>
              <a:rPr lang="zh-CN" altLang="en-US" dirty="0"/>
              <a:t> </a:t>
            </a:r>
            <a:r>
              <a:rPr lang="en-US" altLang="zh-CN" dirty="0"/>
              <a:t>while</a:t>
            </a:r>
            <a:r>
              <a:rPr lang="zh-CN" altLang="en-US" dirty="0"/>
              <a:t> </a:t>
            </a:r>
            <a:r>
              <a:rPr lang="en-US" altLang="zh-CN" dirty="0"/>
              <a:t>in</a:t>
            </a:r>
            <a:r>
              <a:rPr lang="zh-CN" altLang="en-US" dirty="0"/>
              <a:t> </a:t>
            </a:r>
            <a:r>
              <a:rPr lang="en-US" altLang="zh-CN" dirty="0"/>
              <a:t>transit</a:t>
            </a:r>
          </a:p>
          <a:p>
            <a:r>
              <a:rPr lang="en-US" altLang="zh-CN" dirty="0"/>
              <a:t>Use</a:t>
            </a:r>
            <a:r>
              <a:rPr lang="zh-CN" altLang="en-US" dirty="0"/>
              <a:t> </a:t>
            </a:r>
            <a:r>
              <a:rPr lang="en-US" altLang="zh-CN" dirty="0"/>
              <a:t>secure</a:t>
            </a:r>
            <a:r>
              <a:rPr lang="zh-CN" altLang="en-US" dirty="0"/>
              <a:t> </a:t>
            </a:r>
            <a:r>
              <a:rPr lang="en-US" altLang="zh-CN" dirty="0"/>
              <a:t>encrypted</a:t>
            </a:r>
            <a:r>
              <a:rPr lang="zh-CN" altLang="en-US" dirty="0"/>
              <a:t> </a:t>
            </a:r>
            <a:r>
              <a:rPr lang="en-US" altLang="zh-CN" dirty="0"/>
              <a:t>channels</a:t>
            </a:r>
          </a:p>
          <a:p>
            <a:r>
              <a:rPr lang="en-US" altLang="zh-CN" dirty="0"/>
              <a:t>Use</a:t>
            </a:r>
            <a:r>
              <a:rPr lang="zh-CN" altLang="en-US" dirty="0"/>
              <a:t> </a:t>
            </a:r>
            <a:r>
              <a:rPr lang="en-US" altLang="zh-CN" dirty="0"/>
              <a:t>good</a:t>
            </a:r>
            <a:r>
              <a:rPr lang="zh-CN" altLang="en-US" dirty="0"/>
              <a:t> </a:t>
            </a:r>
            <a:r>
              <a:rPr lang="en-US" altLang="zh-CN" dirty="0"/>
              <a:t>key</a:t>
            </a:r>
            <a:r>
              <a:rPr lang="zh-CN" altLang="en-US" dirty="0"/>
              <a:t> </a:t>
            </a:r>
            <a:r>
              <a:rPr lang="en-US" altLang="zh-CN" dirty="0"/>
              <a:t>lengths</a:t>
            </a:r>
            <a:r>
              <a:rPr lang="zh-CN" altLang="en-US" dirty="0"/>
              <a:t> </a:t>
            </a:r>
            <a:r>
              <a:rPr lang="en-US" altLang="zh-CN" dirty="0"/>
              <a:t>and</a:t>
            </a:r>
            <a:r>
              <a:rPr lang="zh-CN" altLang="en-US" dirty="0"/>
              <a:t> </a:t>
            </a:r>
            <a:r>
              <a:rPr lang="en-US" altLang="zh-CN" dirty="0"/>
              <a:t>good</a:t>
            </a:r>
            <a:r>
              <a:rPr lang="zh-CN" altLang="en-US" dirty="0"/>
              <a:t> </a:t>
            </a:r>
            <a:r>
              <a:rPr lang="en-US" altLang="zh-CN" dirty="0"/>
              <a:t>algorithms</a:t>
            </a:r>
          </a:p>
          <a:p>
            <a:pPr marL="0" indent="0">
              <a:buNone/>
            </a:pPr>
            <a:r>
              <a:rPr lang="zh-CN" altLang="en-US" dirty="0"/>
              <a:t>  </a:t>
            </a:r>
            <a:r>
              <a:rPr lang="en-US" altLang="zh-CN" dirty="0"/>
              <a:t>(Elliptic</a:t>
            </a:r>
            <a:r>
              <a:rPr lang="zh-CN" altLang="en-US" dirty="0"/>
              <a:t> </a:t>
            </a:r>
            <a:r>
              <a:rPr lang="en-US" altLang="zh-CN" dirty="0"/>
              <a:t>Curve</a:t>
            </a:r>
            <a:r>
              <a:rPr lang="zh-CN" altLang="en-US" dirty="0"/>
              <a:t> </a:t>
            </a:r>
            <a:r>
              <a:rPr lang="en-US" altLang="zh-CN" dirty="0"/>
              <a:t>provides</a:t>
            </a:r>
            <a:r>
              <a:rPr lang="zh-CN" altLang="en-US" dirty="0"/>
              <a:t> </a:t>
            </a:r>
            <a:r>
              <a:rPr lang="en-US" altLang="zh-CN" dirty="0"/>
              <a:t>efficient</a:t>
            </a:r>
            <a:r>
              <a:rPr lang="zh-CN" altLang="en-US" dirty="0"/>
              <a:t> </a:t>
            </a:r>
            <a:r>
              <a:rPr lang="en-US" altLang="zh-CN" dirty="0"/>
              <a:t>encrypting)</a:t>
            </a:r>
          </a:p>
          <a:p>
            <a:r>
              <a:rPr lang="en-US" altLang="zh-CN" dirty="0"/>
              <a:t>Protect</a:t>
            </a:r>
            <a:r>
              <a:rPr lang="zh-CN" altLang="en-US" dirty="0"/>
              <a:t> </a:t>
            </a:r>
            <a:r>
              <a:rPr lang="en-US" altLang="zh-CN" dirty="0"/>
              <a:t>against</a:t>
            </a:r>
            <a:r>
              <a:rPr lang="zh-CN" altLang="en-US" dirty="0"/>
              <a:t> </a:t>
            </a:r>
            <a:r>
              <a:rPr lang="en-US" altLang="zh-CN" dirty="0"/>
              <a:t>replay</a:t>
            </a:r>
            <a:r>
              <a:rPr lang="zh-CN" altLang="en-US" dirty="0"/>
              <a:t> </a:t>
            </a:r>
            <a:r>
              <a:rPr lang="en-US" altLang="zh-CN" dirty="0"/>
              <a:t>attacks</a:t>
            </a:r>
            <a:endParaRPr lang="en-US" dirty="0"/>
          </a:p>
        </p:txBody>
      </p:sp>
    </p:spTree>
    <p:extLst>
      <p:ext uri="{BB962C8B-B14F-4D97-AF65-F5344CB8AC3E}">
        <p14:creationId xmlns:p14="http://schemas.microsoft.com/office/powerpoint/2010/main" val="1254469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DE09A-FEEB-084C-8708-74387F1D51FD}"/>
              </a:ext>
            </a:extLst>
          </p:cNvPr>
          <p:cNvSpPr>
            <a:spLocks noGrp="1"/>
          </p:cNvSpPr>
          <p:nvPr>
            <p:ph type="title"/>
          </p:nvPr>
        </p:nvSpPr>
        <p:spPr/>
        <p:txBody>
          <a:bodyPr/>
          <a:lstStyle/>
          <a:p>
            <a:r>
              <a:rPr lang="en-US" altLang="zh-CN" dirty="0"/>
              <a:t>Seven</a:t>
            </a:r>
            <a:r>
              <a:rPr lang="zh-CN" altLang="en-US" dirty="0"/>
              <a:t> </a:t>
            </a:r>
            <a:r>
              <a:rPr lang="en-US" altLang="zh-CN" dirty="0"/>
              <a:t>IoT</a:t>
            </a:r>
            <a:r>
              <a:rPr lang="zh-CN" altLang="en-US" dirty="0"/>
              <a:t> </a:t>
            </a:r>
            <a:r>
              <a:rPr lang="en-US" altLang="zh-CN" dirty="0"/>
              <a:t>Security</a:t>
            </a:r>
            <a:r>
              <a:rPr lang="zh-CN" altLang="en-US" dirty="0"/>
              <a:t> </a:t>
            </a:r>
            <a:r>
              <a:rPr lang="en-US" altLang="zh-CN" dirty="0"/>
              <a:t>Risks</a:t>
            </a:r>
            <a:endParaRPr lang="en-US" dirty="0"/>
          </a:p>
        </p:txBody>
      </p:sp>
      <p:sp>
        <p:nvSpPr>
          <p:cNvPr id="3" name="Content Placeholder 2">
            <a:extLst>
              <a:ext uri="{FF2B5EF4-FFF2-40B4-BE49-F238E27FC236}">
                <a16:creationId xmlns:a16="http://schemas.microsoft.com/office/drawing/2014/main" id="{70BC2A66-E246-004F-85BC-A60C54D8A1A5}"/>
              </a:ext>
            </a:extLst>
          </p:cNvPr>
          <p:cNvSpPr>
            <a:spLocks noGrp="1"/>
          </p:cNvSpPr>
          <p:nvPr>
            <p:ph idx="1"/>
          </p:nvPr>
        </p:nvSpPr>
        <p:spPr/>
        <p:txBody>
          <a:bodyPr/>
          <a:lstStyle/>
          <a:p>
            <a:r>
              <a:rPr lang="en-US" altLang="zh-CN" dirty="0"/>
              <a:t>Disruption</a:t>
            </a:r>
            <a:r>
              <a:rPr lang="zh-CN" altLang="en-US" dirty="0"/>
              <a:t> </a:t>
            </a:r>
            <a:r>
              <a:rPr lang="en-US" altLang="zh-CN" dirty="0"/>
              <a:t>and</a:t>
            </a:r>
            <a:r>
              <a:rPr lang="zh-CN" altLang="en-US" dirty="0"/>
              <a:t> </a:t>
            </a:r>
            <a:r>
              <a:rPr lang="en-US" altLang="zh-CN" dirty="0"/>
              <a:t>denial-of-service</a:t>
            </a:r>
            <a:r>
              <a:rPr lang="zh-CN" altLang="en-US" dirty="0"/>
              <a:t> </a:t>
            </a:r>
            <a:r>
              <a:rPr lang="en-US" altLang="zh-CN" dirty="0"/>
              <a:t>attacks</a:t>
            </a:r>
          </a:p>
          <a:p>
            <a:r>
              <a:rPr lang="en-US" altLang="zh-CN" dirty="0"/>
              <a:t>Understanding</a:t>
            </a:r>
            <a:r>
              <a:rPr lang="zh-CN" altLang="en-US" dirty="0"/>
              <a:t> </a:t>
            </a:r>
            <a:r>
              <a:rPr lang="en-US" altLang="zh-CN" dirty="0"/>
              <a:t>the</a:t>
            </a:r>
            <a:r>
              <a:rPr lang="zh-CN" altLang="en-US" dirty="0"/>
              <a:t> </a:t>
            </a:r>
            <a:r>
              <a:rPr lang="en-US" altLang="zh-CN" dirty="0"/>
              <a:t>complexity</a:t>
            </a:r>
            <a:r>
              <a:rPr lang="zh-CN" altLang="en-US" dirty="0"/>
              <a:t> </a:t>
            </a:r>
            <a:r>
              <a:rPr lang="en-US" altLang="zh-CN" dirty="0"/>
              <a:t>of</a:t>
            </a:r>
            <a:r>
              <a:rPr lang="zh-CN" altLang="en-US" dirty="0"/>
              <a:t> </a:t>
            </a:r>
            <a:r>
              <a:rPr lang="en-US" altLang="zh-CN" dirty="0"/>
              <a:t>vulnerabilities</a:t>
            </a:r>
          </a:p>
          <a:p>
            <a:r>
              <a:rPr lang="en-US" altLang="zh-CN" dirty="0"/>
              <a:t>IoT</a:t>
            </a:r>
            <a:r>
              <a:rPr lang="zh-CN" altLang="en-US" dirty="0"/>
              <a:t> </a:t>
            </a:r>
            <a:r>
              <a:rPr lang="en-US" altLang="zh-CN" dirty="0"/>
              <a:t>vulnerability</a:t>
            </a:r>
            <a:r>
              <a:rPr lang="zh-CN" altLang="en-US" dirty="0"/>
              <a:t> </a:t>
            </a:r>
            <a:r>
              <a:rPr lang="en-US" altLang="zh-CN" dirty="0"/>
              <a:t>management</a:t>
            </a:r>
          </a:p>
          <a:p>
            <a:r>
              <a:rPr lang="en-US" altLang="zh-CN" dirty="0"/>
              <a:t>Identifying,</a:t>
            </a:r>
            <a:r>
              <a:rPr lang="zh-CN" altLang="en-US" dirty="0"/>
              <a:t> </a:t>
            </a:r>
            <a:r>
              <a:rPr lang="en-US" altLang="zh-CN" dirty="0"/>
              <a:t>implementing</a:t>
            </a:r>
            <a:r>
              <a:rPr lang="zh-CN" altLang="en-US" dirty="0"/>
              <a:t> </a:t>
            </a:r>
            <a:r>
              <a:rPr lang="en-US" altLang="zh-CN" dirty="0"/>
              <a:t>security</a:t>
            </a:r>
            <a:r>
              <a:rPr lang="zh-CN" altLang="en-US" dirty="0"/>
              <a:t> </a:t>
            </a:r>
            <a:r>
              <a:rPr lang="en-US" altLang="zh-CN" dirty="0"/>
              <a:t>controls</a:t>
            </a:r>
          </a:p>
          <a:p>
            <a:r>
              <a:rPr lang="en-US" altLang="zh-CN" dirty="0"/>
              <a:t>Fulfilling</a:t>
            </a:r>
            <a:r>
              <a:rPr lang="zh-CN" altLang="en-US" dirty="0"/>
              <a:t> </a:t>
            </a:r>
            <a:r>
              <a:rPr lang="en-US" altLang="zh-CN" dirty="0"/>
              <a:t>the</a:t>
            </a:r>
            <a:r>
              <a:rPr lang="zh-CN" altLang="en-US" dirty="0"/>
              <a:t> </a:t>
            </a:r>
            <a:r>
              <a:rPr lang="en-US" altLang="zh-CN" dirty="0"/>
              <a:t>need</a:t>
            </a:r>
            <a:r>
              <a:rPr lang="zh-CN" altLang="en-US" dirty="0"/>
              <a:t> </a:t>
            </a:r>
            <a:r>
              <a:rPr lang="en-US" altLang="zh-CN" dirty="0"/>
              <a:t>for</a:t>
            </a:r>
            <a:r>
              <a:rPr lang="zh-CN" altLang="en-US" dirty="0"/>
              <a:t> </a:t>
            </a:r>
            <a:r>
              <a:rPr lang="en-US" altLang="zh-CN" dirty="0"/>
              <a:t>security</a:t>
            </a:r>
            <a:r>
              <a:rPr lang="zh-CN" altLang="en-US" dirty="0"/>
              <a:t> </a:t>
            </a:r>
            <a:r>
              <a:rPr lang="en-US" altLang="zh-CN" dirty="0"/>
              <a:t>analytics</a:t>
            </a:r>
            <a:r>
              <a:rPr lang="zh-CN" altLang="en-US" dirty="0"/>
              <a:t> </a:t>
            </a:r>
            <a:r>
              <a:rPr lang="en-US" altLang="zh-CN" dirty="0"/>
              <a:t>capability</a:t>
            </a:r>
          </a:p>
          <a:p>
            <a:r>
              <a:rPr lang="en-US" altLang="zh-CN" dirty="0"/>
              <a:t>Modular</a:t>
            </a:r>
            <a:r>
              <a:rPr lang="zh-CN" altLang="en-US" dirty="0"/>
              <a:t> </a:t>
            </a:r>
            <a:r>
              <a:rPr lang="en-US" altLang="zh-CN" dirty="0"/>
              <a:t>hardware</a:t>
            </a:r>
            <a:r>
              <a:rPr lang="zh-CN" altLang="en-US" dirty="0"/>
              <a:t> </a:t>
            </a:r>
            <a:r>
              <a:rPr lang="en-US" altLang="zh-CN" dirty="0"/>
              <a:t>and</a:t>
            </a:r>
            <a:r>
              <a:rPr lang="zh-CN" altLang="en-US" dirty="0"/>
              <a:t> </a:t>
            </a:r>
            <a:r>
              <a:rPr lang="en-US" altLang="zh-CN" dirty="0"/>
              <a:t>software</a:t>
            </a:r>
            <a:r>
              <a:rPr lang="zh-CN" altLang="en-US" dirty="0"/>
              <a:t> </a:t>
            </a:r>
            <a:r>
              <a:rPr lang="en-US" altLang="zh-CN" dirty="0"/>
              <a:t>components</a:t>
            </a:r>
          </a:p>
          <a:p>
            <a:r>
              <a:rPr lang="en-US" altLang="zh-CN" dirty="0"/>
              <a:t>Rapid</a:t>
            </a:r>
            <a:r>
              <a:rPr lang="zh-CN" altLang="en-US" dirty="0"/>
              <a:t> </a:t>
            </a:r>
            <a:r>
              <a:rPr lang="en-US" altLang="zh-CN" dirty="0"/>
              <a:t>demand</a:t>
            </a:r>
            <a:r>
              <a:rPr lang="zh-CN" altLang="en-US" dirty="0"/>
              <a:t> </a:t>
            </a:r>
            <a:r>
              <a:rPr lang="en-US" altLang="zh-CN" dirty="0"/>
              <a:t>in</a:t>
            </a:r>
            <a:r>
              <a:rPr lang="zh-CN" altLang="en-US" dirty="0"/>
              <a:t> </a:t>
            </a:r>
            <a:r>
              <a:rPr lang="en-US" altLang="zh-CN" dirty="0"/>
              <a:t>bandwidth</a:t>
            </a:r>
            <a:r>
              <a:rPr lang="zh-CN" altLang="en-US" dirty="0"/>
              <a:t> </a:t>
            </a:r>
            <a:r>
              <a:rPr lang="en-US" altLang="zh-CN" dirty="0"/>
              <a:t>requirement</a:t>
            </a:r>
            <a:endParaRPr lang="en-US" dirty="0"/>
          </a:p>
        </p:txBody>
      </p:sp>
    </p:spTree>
    <p:extLst>
      <p:ext uri="{BB962C8B-B14F-4D97-AF65-F5344CB8AC3E}">
        <p14:creationId xmlns:p14="http://schemas.microsoft.com/office/powerpoint/2010/main" val="1076441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his figure shows the top barriers to IOT and M2M adoption. The top one is the security which is 60% of barriers. Then, followed by regulation or compliance issues, complexity of solutions, cost of M2M services, cost of M2M devices, lack of information about available services and solutions. And the last one is lack of information about the benefits of M2M services. ">
            <a:extLst>
              <a:ext uri="{FF2B5EF4-FFF2-40B4-BE49-F238E27FC236}">
                <a16:creationId xmlns:a16="http://schemas.microsoft.com/office/drawing/2014/main" id="{8C62DFA1-5F0E-E249-A02D-DB252279B4B0}"/>
              </a:ext>
            </a:extLst>
          </p:cNvPr>
          <p:cNvPicPr>
            <a:picLocks noChangeAspect="1"/>
          </p:cNvPicPr>
          <p:nvPr/>
        </p:nvPicPr>
        <p:blipFill>
          <a:blip r:embed="rId2"/>
          <a:stretch>
            <a:fillRect/>
          </a:stretch>
        </p:blipFill>
        <p:spPr>
          <a:xfrm>
            <a:off x="1174044" y="194499"/>
            <a:ext cx="6953280" cy="4728230"/>
          </a:xfrm>
          <a:prstGeom prst="rect">
            <a:avLst/>
          </a:prstGeom>
        </p:spPr>
      </p:pic>
    </p:spTree>
    <p:extLst>
      <p:ext uri="{BB962C8B-B14F-4D97-AF65-F5344CB8AC3E}">
        <p14:creationId xmlns:p14="http://schemas.microsoft.com/office/powerpoint/2010/main" val="365120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is figure shows the security and privacy. &#10;The elements inlcuding things, mobile/gateway, cloud, and enterprise. Regarding to data in transit, data canbe accessed in things, mobile/gateway, cloud and enterprise. ">
            <a:extLst>
              <a:ext uri="{FF2B5EF4-FFF2-40B4-BE49-F238E27FC236}">
                <a16:creationId xmlns:a16="http://schemas.microsoft.com/office/drawing/2014/main" id="{94172773-8696-C043-B167-340731163B2D}"/>
              </a:ext>
            </a:extLst>
          </p:cNvPr>
          <p:cNvPicPr>
            <a:picLocks noGrp="1" noChangeAspect="1"/>
          </p:cNvPicPr>
          <p:nvPr>
            <p:ph idx="1"/>
          </p:nvPr>
        </p:nvPicPr>
        <p:blipFill>
          <a:blip r:embed="rId2"/>
          <a:stretch>
            <a:fillRect/>
          </a:stretch>
        </p:blipFill>
        <p:spPr>
          <a:xfrm>
            <a:off x="1382457" y="482599"/>
            <a:ext cx="6379084" cy="4178300"/>
          </a:xfrm>
          <a:prstGeom prst="rect">
            <a:avLst/>
          </a:prstGeom>
        </p:spPr>
      </p:pic>
    </p:spTree>
    <p:extLst>
      <p:ext uri="{BB962C8B-B14F-4D97-AF65-F5344CB8AC3E}">
        <p14:creationId xmlns:p14="http://schemas.microsoft.com/office/powerpoint/2010/main" val="64259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FDA2E-7970-6C45-A80E-13CE5CC0CA4C}"/>
              </a:ext>
            </a:extLst>
          </p:cNvPr>
          <p:cNvSpPr>
            <a:spLocks noGrp="1"/>
          </p:cNvSpPr>
          <p:nvPr>
            <p:ph type="title"/>
          </p:nvPr>
        </p:nvSpPr>
        <p:spPr>
          <a:xfrm>
            <a:off x="1364374" y="116189"/>
            <a:ext cx="7621971" cy="994172"/>
          </a:xfrm>
        </p:spPr>
        <p:txBody>
          <a:bodyPr/>
          <a:lstStyle/>
          <a:p>
            <a:r>
              <a:rPr lang="en-US" dirty="0"/>
              <a:t>IoT</a:t>
            </a:r>
            <a:r>
              <a:rPr lang="zh-CN" altLang="en-US" dirty="0"/>
              <a:t> </a:t>
            </a:r>
            <a:r>
              <a:rPr lang="en-US" altLang="zh-CN" dirty="0"/>
              <a:t>Security</a:t>
            </a:r>
            <a:r>
              <a:rPr lang="zh-CN" altLang="en-US" dirty="0"/>
              <a:t> </a:t>
            </a:r>
            <a:r>
              <a:rPr lang="en-US" altLang="zh-CN" dirty="0"/>
              <a:t>Design</a:t>
            </a:r>
            <a:r>
              <a:rPr lang="zh-CN" altLang="en-US" dirty="0"/>
              <a:t> </a:t>
            </a:r>
            <a:r>
              <a:rPr lang="en-US" altLang="zh-CN" dirty="0"/>
              <a:t>Rules</a:t>
            </a:r>
            <a:endParaRPr lang="en-US" dirty="0"/>
          </a:p>
        </p:txBody>
      </p:sp>
      <p:sp>
        <p:nvSpPr>
          <p:cNvPr id="3" name="Content Placeholder 2">
            <a:extLst>
              <a:ext uri="{FF2B5EF4-FFF2-40B4-BE49-F238E27FC236}">
                <a16:creationId xmlns:a16="http://schemas.microsoft.com/office/drawing/2014/main" id="{FE7B71B0-DDEC-3E4F-9A3C-826641D2ED45}"/>
              </a:ext>
            </a:extLst>
          </p:cNvPr>
          <p:cNvSpPr>
            <a:spLocks noGrp="1"/>
          </p:cNvSpPr>
          <p:nvPr>
            <p:ph idx="1"/>
          </p:nvPr>
        </p:nvSpPr>
        <p:spPr>
          <a:xfrm>
            <a:off x="1364374" y="1718030"/>
            <a:ext cx="7621971" cy="3263504"/>
          </a:xfrm>
        </p:spPr>
        <p:txBody>
          <a:bodyPr/>
          <a:lstStyle/>
          <a:p>
            <a:r>
              <a:rPr lang="en-US" altLang="zh-CN" dirty="0"/>
              <a:t>Build</a:t>
            </a:r>
            <a:r>
              <a:rPr lang="zh-CN" altLang="en-US" dirty="0"/>
              <a:t> </a:t>
            </a:r>
            <a:r>
              <a:rPr lang="en-US" altLang="zh-CN" dirty="0"/>
              <a:t>Security</a:t>
            </a:r>
            <a:r>
              <a:rPr lang="zh-CN" altLang="en-US" dirty="0"/>
              <a:t> </a:t>
            </a:r>
            <a:r>
              <a:rPr lang="en-US" altLang="zh-CN" dirty="0"/>
              <a:t>in,</a:t>
            </a:r>
            <a:r>
              <a:rPr lang="zh-CN" altLang="en-US" dirty="0"/>
              <a:t> </a:t>
            </a:r>
            <a:r>
              <a:rPr lang="en-US" altLang="zh-CN" dirty="0"/>
              <a:t>it</a:t>
            </a:r>
            <a:r>
              <a:rPr lang="zh-CN" altLang="en-US" dirty="0"/>
              <a:t> </a:t>
            </a:r>
            <a:r>
              <a:rPr lang="en-US" altLang="zh-CN" dirty="0"/>
              <a:t>can</a:t>
            </a:r>
            <a:r>
              <a:rPr lang="zh-CN" altLang="en-US" dirty="0"/>
              <a:t> </a:t>
            </a:r>
            <a:r>
              <a:rPr lang="en-US" altLang="zh-CN" dirty="0"/>
              <a:t>not</a:t>
            </a:r>
            <a:r>
              <a:rPr lang="zh-CN" altLang="en-US" dirty="0"/>
              <a:t> </a:t>
            </a:r>
            <a:r>
              <a:rPr lang="en-US" altLang="zh-CN" dirty="0"/>
              <a:t>be</a:t>
            </a:r>
            <a:r>
              <a:rPr lang="zh-CN" altLang="en-US" dirty="0"/>
              <a:t> </a:t>
            </a:r>
            <a:r>
              <a:rPr lang="en-US" altLang="zh-CN" dirty="0"/>
              <a:t>added</a:t>
            </a:r>
            <a:r>
              <a:rPr lang="zh-CN" altLang="en-US" dirty="0"/>
              <a:t> </a:t>
            </a:r>
            <a:r>
              <a:rPr lang="en-US" altLang="zh-CN" dirty="0"/>
              <a:t>later</a:t>
            </a:r>
          </a:p>
          <a:p>
            <a:r>
              <a:rPr lang="en-US" altLang="zh-CN" dirty="0"/>
              <a:t>Keep</a:t>
            </a:r>
            <a:r>
              <a:rPr lang="zh-CN" altLang="en-US" dirty="0"/>
              <a:t> </a:t>
            </a:r>
            <a:r>
              <a:rPr lang="en-US" altLang="zh-CN" dirty="0"/>
              <a:t>security</a:t>
            </a:r>
            <a:r>
              <a:rPr lang="zh-CN" altLang="en-US" dirty="0"/>
              <a:t> </a:t>
            </a:r>
            <a:r>
              <a:rPr lang="en-US" altLang="zh-CN" dirty="0"/>
              <a:t>mechanism</a:t>
            </a:r>
            <a:r>
              <a:rPr lang="zh-CN" altLang="en-US" dirty="0"/>
              <a:t> </a:t>
            </a:r>
            <a:r>
              <a:rPr lang="en-US" altLang="zh-CN" dirty="0"/>
              <a:t>simple</a:t>
            </a:r>
          </a:p>
          <a:p>
            <a:r>
              <a:rPr lang="en-US" altLang="zh-CN" dirty="0"/>
              <a:t>Use</a:t>
            </a:r>
            <a:r>
              <a:rPr lang="zh-CN" altLang="en-US" dirty="0"/>
              <a:t> </a:t>
            </a:r>
            <a:r>
              <a:rPr lang="en-US" altLang="zh-CN" dirty="0"/>
              <a:t>existing</a:t>
            </a:r>
            <a:r>
              <a:rPr lang="zh-CN" altLang="en-US" dirty="0"/>
              <a:t> </a:t>
            </a:r>
            <a:r>
              <a:rPr lang="en-US" altLang="zh-CN" dirty="0"/>
              <a:t>standards</a:t>
            </a:r>
          </a:p>
          <a:p>
            <a:r>
              <a:rPr lang="en-US" altLang="zh-CN" dirty="0"/>
              <a:t>Obscurity</a:t>
            </a:r>
            <a:r>
              <a:rPr lang="zh-CN" altLang="en-US" dirty="0"/>
              <a:t> </a:t>
            </a:r>
            <a:r>
              <a:rPr lang="en-US" altLang="zh-CN" dirty="0"/>
              <a:t>does</a:t>
            </a:r>
            <a:r>
              <a:rPr lang="zh-CN" altLang="en-US" dirty="0"/>
              <a:t> </a:t>
            </a:r>
            <a:r>
              <a:rPr lang="en-US" altLang="zh-CN" dirty="0"/>
              <a:t>not</a:t>
            </a:r>
            <a:r>
              <a:rPr lang="zh-CN" altLang="en-US" dirty="0"/>
              <a:t> </a:t>
            </a:r>
            <a:r>
              <a:rPr lang="en-US" altLang="zh-CN" dirty="0"/>
              <a:t>provide</a:t>
            </a:r>
            <a:r>
              <a:rPr lang="zh-CN" altLang="en-US" dirty="0"/>
              <a:t> </a:t>
            </a:r>
            <a:r>
              <a:rPr lang="en-US" altLang="zh-CN" dirty="0"/>
              <a:t>security</a:t>
            </a:r>
            <a:endParaRPr lang="en-US" dirty="0"/>
          </a:p>
        </p:txBody>
      </p:sp>
    </p:spTree>
    <p:extLst>
      <p:ext uri="{BB962C8B-B14F-4D97-AF65-F5344CB8AC3E}">
        <p14:creationId xmlns:p14="http://schemas.microsoft.com/office/powerpoint/2010/main" val="195861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E1E1A-A540-F64C-9D1C-2091EC93F8C7}"/>
              </a:ext>
            </a:extLst>
          </p:cNvPr>
          <p:cNvSpPr>
            <a:spLocks noGrp="1"/>
          </p:cNvSpPr>
          <p:nvPr>
            <p:ph type="title"/>
          </p:nvPr>
        </p:nvSpPr>
        <p:spPr>
          <a:xfrm>
            <a:off x="1437947" y="105678"/>
            <a:ext cx="7886700" cy="994172"/>
          </a:xfrm>
        </p:spPr>
        <p:txBody>
          <a:bodyPr/>
          <a:lstStyle/>
          <a:p>
            <a:r>
              <a:rPr lang="en-US" dirty="0"/>
              <a:t>IoT</a:t>
            </a:r>
            <a:r>
              <a:rPr lang="zh-CN" altLang="en-US" dirty="0"/>
              <a:t> </a:t>
            </a:r>
            <a:r>
              <a:rPr lang="en-US" altLang="zh-CN" dirty="0"/>
              <a:t>Security</a:t>
            </a:r>
            <a:r>
              <a:rPr lang="zh-CN" altLang="en-US" dirty="0"/>
              <a:t> </a:t>
            </a:r>
            <a:r>
              <a:rPr lang="en-US" altLang="zh-CN" dirty="0"/>
              <a:t>Design</a:t>
            </a:r>
            <a:r>
              <a:rPr lang="zh-CN" altLang="en-US" dirty="0"/>
              <a:t> </a:t>
            </a:r>
            <a:r>
              <a:rPr lang="en-US" altLang="zh-CN" dirty="0"/>
              <a:t>Rules</a:t>
            </a:r>
            <a:endParaRPr lang="en-US" dirty="0"/>
          </a:p>
        </p:txBody>
      </p:sp>
      <p:sp>
        <p:nvSpPr>
          <p:cNvPr id="3" name="Content Placeholder 2">
            <a:extLst>
              <a:ext uri="{FF2B5EF4-FFF2-40B4-BE49-F238E27FC236}">
                <a16:creationId xmlns:a16="http://schemas.microsoft.com/office/drawing/2014/main" id="{B4947E39-6D86-0A4B-AF18-DF7DA22BD297}"/>
              </a:ext>
            </a:extLst>
          </p:cNvPr>
          <p:cNvSpPr>
            <a:spLocks noGrp="1"/>
          </p:cNvSpPr>
          <p:nvPr>
            <p:ph idx="1"/>
          </p:nvPr>
        </p:nvSpPr>
        <p:spPr>
          <a:xfrm>
            <a:off x="1437947" y="1642488"/>
            <a:ext cx="7369722" cy="3263504"/>
          </a:xfrm>
        </p:spPr>
        <p:txBody>
          <a:bodyPr/>
          <a:lstStyle/>
          <a:p>
            <a:r>
              <a:rPr lang="en-US" altLang="zh-CN" dirty="0"/>
              <a:t>Encrypt</a:t>
            </a:r>
            <a:r>
              <a:rPr lang="zh-CN" altLang="en-US" dirty="0"/>
              <a:t> </a:t>
            </a:r>
            <a:r>
              <a:rPr lang="en-US" altLang="zh-CN" dirty="0"/>
              <a:t>sensitive</a:t>
            </a:r>
            <a:r>
              <a:rPr lang="zh-CN" altLang="en-US" dirty="0"/>
              <a:t> </a:t>
            </a:r>
            <a:r>
              <a:rPr lang="en-US" altLang="zh-CN" dirty="0"/>
              <a:t>data</a:t>
            </a:r>
            <a:r>
              <a:rPr lang="zh-CN" altLang="en-US" dirty="0"/>
              <a:t> </a:t>
            </a:r>
            <a:r>
              <a:rPr lang="en-US" altLang="zh-CN" dirty="0"/>
              <a:t>at</a:t>
            </a:r>
            <a:r>
              <a:rPr lang="zh-CN" altLang="en-US" dirty="0"/>
              <a:t> </a:t>
            </a:r>
            <a:r>
              <a:rPr lang="en-US" altLang="zh-CN" dirty="0"/>
              <a:t>rest</a:t>
            </a:r>
            <a:r>
              <a:rPr lang="zh-CN" altLang="en-US" dirty="0"/>
              <a:t> </a:t>
            </a:r>
            <a:r>
              <a:rPr lang="en-US" altLang="zh-CN" dirty="0"/>
              <a:t>and</a:t>
            </a:r>
            <a:r>
              <a:rPr lang="zh-CN" altLang="en-US" dirty="0"/>
              <a:t> </a:t>
            </a:r>
            <a:r>
              <a:rPr lang="en-US" altLang="zh-CN" dirty="0"/>
              <a:t>in</a:t>
            </a:r>
            <a:r>
              <a:rPr lang="zh-CN" altLang="en-US" dirty="0"/>
              <a:t> </a:t>
            </a:r>
            <a:r>
              <a:rPr lang="en-US" altLang="zh-CN" dirty="0"/>
              <a:t>transit</a:t>
            </a:r>
          </a:p>
          <a:p>
            <a:r>
              <a:rPr lang="en-US" altLang="zh-CN" dirty="0"/>
              <a:t>Use</a:t>
            </a:r>
            <a:r>
              <a:rPr lang="zh-CN" altLang="en-US" dirty="0"/>
              <a:t> </a:t>
            </a:r>
            <a:r>
              <a:rPr lang="en-US" altLang="zh-CN" dirty="0"/>
              <a:t>well-studied</a:t>
            </a:r>
            <a:r>
              <a:rPr lang="zh-CN" altLang="en-US" dirty="0"/>
              <a:t> </a:t>
            </a:r>
            <a:r>
              <a:rPr lang="en-US" altLang="zh-CN" dirty="0"/>
              <a:t>cryptographic</a:t>
            </a:r>
            <a:r>
              <a:rPr lang="zh-CN" altLang="en-US" dirty="0"/>
              <a:t> </a:t>
            </a:r>
            <a:r>
              <a:rPr lang="en-US" altLang="zh-CN" dirty="0"/>
              <a:t>building</a:t>
            </a:r>
            <a:r>
              <a:rPr lang="zh-CN" altLang="en-US" dirty="0"/>
              <a:t> </a:t>
            </a:r>
            <a:r>
              <a:rPr lang="en-US" altLang="zh-CN" dirty="0"/>
              <a:t>blocks</a:t>
            </a:r>
          </a:p>
          <a:p>
            <a:r>
              <a:rPr lang="en-US" altLang="zh-CN" dirty="0"/>
              <a:t>Identity</a:t>
            </a:r>
            <a:r>
              <a:rPr lang="zh-CN" altLang="en-US" dirty="0"/>
              <a:t> </a:t>
            </a:r>
            <a:r>
              <a:rPr lang="en-US" altLang="zh-CN" dirty="0"/>
              <a:t>and</a:t>
            </a:r>
            <a:r>
              <a:rPr lang="zh-CN" altLang="en-US" dirty="0"/>
              <a:t> </a:t>
            </a:r>
            <a:r>
              <a:rPr lang="en-US" altLang="zh-CN" dirty="0"/>
              <a:t>Access</a:t>
            </a:r>
            <a:r>
              <a:rPr lang="zh-CN" altLang="en-US" dirty="0"/>
              <a:t> </a:t>
            </a:r>
            <a:r>
              <a:rPr lang="en-US" altLang="zh-CN" dirty="0"/>
              <a:t>Management</a:t>
            </a:r>
            <a:r>
              <a:rPr lang="zh-CN" altLang="en-US" dirty="0"/>
              <a:t> </a:t>
            </a:r>
            <a:r>
              <a:rPr lang="en-US" altLang="zh-CN" dirty="0"/>
              <a:t>must</a:t>
            </a:r>
            <a:r>
              <a:rPr lang="zh-CN" altLang="en-US" dirty="0"/>
              <a:t> </a:t>
            </a:r>
            <a:r>
              <a:rPr lang="en-US" altLang="zh-CN" dirty="0"/>
              <a:t>be</a:t>
            </a:r>
            <a:r>
              <a:rPr lang="zh-CN" altLang="en-US" dirty="0"/>
              <a:t> </a:t>
            </a:r>
            <a:r>
              <a:rPr lang="en-US" altLang="zh-CN" dirty="0"/>
              <a:t>part</a:t>
            </a:r>
            <a:r>
              <a:rPr lang="zh-CN" altLang="en-US" dirty="0"/>
              <a:t> </a:t>
            </a:r>
            <a:r>
              <a:rPr lang="en-US" altLang="zh-CN" dirty="0"/>
              <a:t>of</a:t>
            </a:r>
            <a:r>
              <a:rPr lang="zh-CN" altLang="en-US" dirty="0"/>
              <a:t> </a:t>
            </a:r>
            <a:r>
              <a:rPr lang="en-US" altLang="zh-CN" dirty="0"/>
              <a:t>the</a:t>
            </a:r>
            <a:r>
              <a:rPr lang="zh-CN" altLang="en-US" dirty="0"/>
              <a:t> </a:t>
            </a:r>
            <a:r>
              <a:rPr lang="en-US" altLang="zh-CN" dirty="0"/>
              <a:t>design</a:t>
            </a:r>
          </a:p>
          <a:p>
            <a:r>
              <a:rPr lang="en-US" altLang="zh-CN" dirty="0"/>
              <a:t>Design</a:t>
            </a:r>
            <a:r>
              <a:rPr lang="zh-CN" altLang="en-US" dirty="0"/>
              <a:t> </a:t>
            </a:r>
            <a:r>
              <a:rPr lang="en-US" altLang="zh-CN" dirty="0"/>
              <a:t>a</a:t>
            </a:r>
            <a:r>
              <a:rPr lang="zh-CN" altLang="en-US" dirty="0"/>
              <a:t> </a:t>
            </a:r>
            <a:r>
              <a:rPr lang="en-US" altLang="zh-CN" dirty="0"/>
              <a:t>realistic</a:t>
            </a:r>
            <a:r>
              <a:rPr lang="zh-CN" altLang="en-US" dirty="0"/>
              <a:t> </a:t>
            </a:r>
            <a:r>
              <a:rPr lang="en-US" altLang="zh-CN" dirty="0"/>
              <a:t>threat</a:t>
            </a:r>
            <a:r>
              <a:rPr lang="zh-CN" altLang="en-US" dirty="0"/>
              <a:t> </a:t>
            </a:r>
            <a:r>
              <a:rPr lang="en-US" altLang="zh-CN" dirty="0"/>
              <a:t>model</a:t>
            </a:r>
          </a:p>
          <a:p>
            <a:endParaRPr lang="en-US" dirty="0"/>
          </a:p>
        </p:txBody>
      </p:sp>
    </p:spTree>
    <p:extLst>
      <p:ext uri="{BB962C8B-B14F-4D97-AF65-F5344CB8AC3E}">
        <p14:creationId xmlns:p14="http://schemas.microsoft.com/office/powerpoint/2010/main" val="2141540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488B-A39C-3F42-A406-9447C96A8812}"/>
              </a:ext>
            </a:extLst>
          </p:cNvPr>
          <p:cNvSpPr>
            <a:spLocks noGrp="1"/>
          </p:cNvSpPr>
          <p:nvPr>
            <p:ph type="title"/>
          </p:nvPr>
        </p:nvSpPr>
        <p:spPr/>
        <p:txBody>
          <a:bodyPr/>
          <a:lstStyle/>
          <a:p>
            <a:r>
              <a:rPr lang="en-US" altLang="zh-CN" dirty="0"/>
              <a:t>Common</a:t>
            </a:r>
            <a:r>
              <a:rPr lang="zh-CN" altLang="en-US" dirty="0"/>
              <a:t> </a:t>
            </a:r>
            <a:r>
              <a:rPr lang="en-US" altLang="zh-CN" dirty="0"/>
              <a:t>Security</a:t>
            </a:r>
            <a:r>
              <a:rPr lang="zh-CN" altLang="en-US" dirty="0"/>
              <a:t> </a:t>
            </a:r>
            <a:r>
              <a:rPr lang="en-US" altLang="zh-CN" dirty="0"/>
              <a:t>Issues</a:t>
            </a:r>
            <a:endParaRPr lang="en-US" dirty="0"/>
          </a:p>
        </p:txBody>
      </p:sp>
      <p:sp>
        <p:nvSpPr>
          <p:cNvPr id="3" name="Content Placeholder 2">
            <a:extLst>
              <a:ext uri="{FF2B5EF4-FFF2-40B4-BE49-F238E27FC236}">
                <a16:creationId xmlns:a16="http://schemas.microsoft.com/office/drawing/2014/main" id="{97E659A3-CF65-0044-93C5-9DB442771586}"/>
              </a:ext>
            </a:extLst>
          </p:cNvPr>
          <p:cNvSpPr>
            <a:spLocks noGrp="1"/>
          </p:cNvSpPr>
          <p:nvPr>
            <p:ph idx="1"/>
          </p:nvPr>
        </p:nvSpPr>
        <p:spPr/>
        <p:txBody>
          <a:bodyPr/>
          <a:lstStyle/>
          <a:p>
            <a:r>
              <a:rPr lang="en-US" altLang="zh-CN" dirty="0"/>
              <a:t>Do</a:t>
            </a:r>
            <a:r>
              <a:rPr lang="zh-CN" altLang="en-US" dirty="0"/>
              <a:t> </a:t>
            </a:r>
            <a:r>
              <a:rPr lang="en-US" altLang="zh-CN" dirty="0"/>
              <a:t>not</a:t>
            </a:r>
            <a:r>
              <a:rPr lang="zh-CN" altLang="en-US" dirty="0"/>
              <a:t> </a:t>
            </a:r>
            <a:r>
              <a:rPr lang="en-US" altLang="zh-CN" dirty="0"/>
              <a:t>allow</a:t>
            </a:r>
            <a:r>
              <a:rPr lang="zh-CN" altLang="en-US" dirty="0"/>
              <a:t> </a:t>
            </a:r>
            <a:r>
              <a:rPr lang="en-US" altLang="zh-CN" dirty="0"/>
              <a:t>default</a:t>
            </a:r>
            <a:r>
              <a:rPr lang="zh-CN" altLang="en-US" dirty="0"/>
              <a:t> </a:t>
            </a:r>
            <a:r>
              <a:rPr lang="en-US" altLang="zh-CN" dirty="0"/>
              <a:t>credentials</a:t>
            </a:r>
          </a:p>
          <a:p>
            <a:r>
              <a:rPr lang="en-US" altLang="zh-CN" dirty="0"/>
              <a:t>Assume</a:t>
            </a:r>
            <a:r>
              <a:rPr lang="zh-CN" altLang="en-US" dirty="0"/>
              <a:t> </a:t>
            </a:r>
            <a:r>
              <a:rPr lang="en-US" altLang="zh-CN" dirty="0"/>
              <a:t>device</a:t>
            </a:r>
            <a:r>
              <a:rPr lang="zh-CN" altLang="en-US" dirty="0"/>
              <a:t> </a:t>
            </a:r>
            <a:r>
              <a:rPr lang="en-US" altLang="zh-CN" dirty="0"/>
              <a:t>accessed</a:t>
            </a:r>
            <a:r>
              <a:rPr lang="zh-CN" altLang="en-US" dirty="0"/>
              <a:t> </a:t>
            </a:r>
            <a:r>
              <a:rPr lang="en-US" altLang="zh-CN" dirty="0"/>
              <a:t>internally</a:t>
            </a:r>
            <a:r>
              <a:rPr lang="zh-CN" altLang="en-US" dirty="0"/>
              <a:t> </a:t>
            </a:r>
            <a:r>
              <a:rPr lang="en-US" altLang="zh-CN" dirty="0"/>
              <a:t>and</a:t>
            </a:r>
            <a:r>
              <a:rPr lang="zh-CN" altLang="en-US" dirty="0"/>
              <a:t> </a:t>
            </a:r>
            <a:r>
              <a:rPr lang="en-US" altLang="zh-CN" dirty="0"/>
              <a:t>externally</a:t>
            </a:r>
          </a:p>
          <a:p>
            <a:r>
              <a:rPr lang="en-US" altLang="zh-CN" dirty="0"/>
              <a:t>Credentials</a:t>
            </a:r>
            <a:r>
              <a:rPr lang="zh-CN" altLang="en-US" dirty="0"/>
              <a:t> </a:t>
            </a:r>
            <a:r>
              <a:rPr lang="en-US" altLang="zh-CN" dirty="0"/>
              <a:t>should</a:t>
            </a:r>
            <a:r>
              <a:rPr lang="zh-CN" altLang="en-US" dirty="0"/>
              <a:t> </a:t>
            </a:r>
            <a:r>
              <a:rPr lang="en-US" altLang="zh-CN" dirty="0"/>
              <a:t>not</a:t>
            </a:r>
            <a:r>
              <a:rPr lang="zh-CN" altLang="en-US" dirty="0"/>
              <a:t> </a:t>
            </a:r>
            <a:r>
              <a:rPr lang="en-US" altLang="zh-CN" dirty="0"/>
              <a:t>be</a:t>
            </a:r>
            <a:r>
              <a:rPr lang="zh-CN" altLang="en-US" dirty="0"/>
              <a:t> </a:t>
            </a:r>
            <a:r>
              <a:rPr lang="en-US" altLang="zh-CN" dirty="0"/>
              <a:t>stored</a:t>
            </a:r>
            <a:r>
              <a:rPr lang="zh-CN" altLang="en-US" dirty="0"/>
              <a:t> </a:t>
            </a:r>
            <a:r>
              <a:rPr lang="en-US" altLang="zh-CN" dirty="0"/>
              <a:t>in</a:t>
            </a:r>
            <a:r>
              <a:rPr lang="zh-CN" altLang="en-US" dirty="0"/>
              <a:t> </a:t>
            </a:r>
            <a:r>
              <a:rPr lang="en-US" altLang="zh-CN" dirty="0"/>
              <a:t>plain</a:t>
            </a:r>
            <a:r>
              <a:rPr lang="zh-CN" altLang="en-US" dirty="0"/>
              <a:t> </a:t>
            </a:r>
            <a:r>
              <a:rPr lang="en-US" altLang="zh-CN" dirty="0"/>
              <a:t>text</a:t>
            </a:r>
            <a:r>
              <a:rPr lang="zh-CN" altLang="en-US" dirty="0"/>
              <a:t> </a:t>
            </a:r>
            <a:r>
              <a:rPr lang="en-US" altLang="zh-CN" dirty="0"/>
              <a:t>nor</a:t>
            </a:r>
            <a:r>
              <a:rPr lang="zh-CN" altLang="en-US" dirty="0"/>
              <a:t> </a:t>
            </a:r>
            <a:r>
              <a:rPr lang="en-US" altLang="zh-CN" dirty="0"/>
              <a:t>travel</a:t>
            </a:r>
            <a:r>
              <a:rPr lang="zh-CN" altLang="en-US" dirty="0"/>
              <a:t> </a:t>
            </a:r>
            <a:r>
              <a:rPr lang="en-US" altLang="zh-CN" dirty="0"/>
              <a:t>in</a:t>
            </a:r>
            <a:r>
              <a:rPr lang="zh-CN" altLang="en-US" dirty="0"/>
              <a:t> </a:t>
            </a:r>
            <a:r>
              <a:rPr lang="en-US" altLang="zh-CN" dirty="0"/>
              <a:t>unencrypted</a:t>
            </a:r>
            <a:r>
              <a:rPr lang="zh-CN" altLang="en-US" dirty="0"/>
              <a:t> </a:t>
            </a:r>
            <a:r>
              <a:rPr lang="en-US" altLang="zh-CN" dirty="0"/>
              <a:t>channels</a:t>
            </a:r>
          </a:p>
          <a:p>
            <a:r>
              <a:rPr lang="en-US" altLang="zh-CN" dirty="0"/>
              <a:t>Protected</a:t>
            </a:r>
            <a:r>
              <a:rPr lang="zh-CN" altLang="en-US" dirty="0"/>
              <a:t> </a:t>
            </a:r>
            <a:r>
              <a:rPr lang="en-US" altLang="zh-CN" dirty="0"/>
              <a:t>against</a:t>
            </a:r>
            <a:r>
              <a:rPr lang="zh-CN" altLang="en-US" dirty="0"/>
              <a:t> </a:t>
            </a:r>
            <a:r>
              <a:rPr lang="en-US" altLang="zh-CN" dirty="0"/>
              <a:t>account</a:t>
            </a:r>
            <a:r>
              <a:rPr lang="zh-CN" altLang="en-US" dirty="0"/>
              <a:t> </a:t>
            </a:r>
            <a:r>
              <a:rPr lang="en-US" altLang="zh-CN" dirty="0"/>
              <a:t>enumeration</a:t>
            </a:r>
            <a:r>
              <a:rPr lang="zh-CN" altLang="en-US" dirty="0"/>
              <a:t> </a:t>
            </a:r>
            <a:r>
              <a:rPr lang="en-US" altLang="zh-CN" dirty="0"/>
              <a:t>&amp;</a:t>
            </a:r>
            <a:r>
              <a:rPr lang="zh-CN" altLang="en-US" dirty="0"/>
              <a:t> </a:t>
            </a:r>
            <a:r>
              <a:rPr lang="en-US" altLang="zh-CN" dirty="0"/>
              <a:t>implement</a:t>
            </a:r>
            <a:r>
              <a:rPr lang="zh-CN" altLang="en-US" dirty="0"/>
              <a:t> </a:t>
            </a:r>
            <a:r>
              <a:rPr lang="en-US" altLang="zh-CN" dirty="0"/>
              <a:t>account</a:t>
            </a:r>
            <a:r>
              <a:rPr lang="zh-CN" altLang="en-US" dirty="0"/>
              <a:t> </a:t>
            </a:r>
            <a:r>
              <a:rPr lang="en-US" altLang="zh-CN" dirty="0"/>
              <a:t>lockout</a:t>
            </a:r>
          </a:p>
          <a:p>
            <a:r>
              <a:rPr lang="en-US" altLang="zh-CN" dirty="0"/>
              <a:t>Protect</a:t>
            </a:r>
            <a:r>
              <a:rPr lang="zh-CN" altLang="en-US" dirty="0"/>
              <a:t> </a:t>
            </a:r>
            <a:r>
              <a:rPr lang="en-US" altLang="zh-CN" dirty="0"/>
              <a:t>against</a:t>
            </a:r>
            <a:r>
              <a:rPr lang="zh-CN" altLang="en-US" dirty="0"/>
              <a:t> </a:t>
            </a:r>
            <a:r>
              <a:rPr lang="en-US" altLang="zh-CN" dirty="0"/>
              <a:t>XSS,</a:t>
            </a:r>
            <a:r>
              <a:rPr lang="zh-CN" altLang="en-US" dirty="0"/>
              <a:t> </a:t>
            </a:r>
            <a:r>
              <a:rPr lang="en-US" altLang="zh-CN" dirty="0"/>
              <a:t>CSRF,</a:t>
            </a:r>
            <a:r>
              <a:rPr lang="zh-CN" altLang="en-US" dirty="0"/>
              <a:t> </a:t>
            </a:r>
            <a:r>
              <a:rPr lang="en-US" altLang="zh-CN" dirty="0" err="1"/>
              <a:t>SQLi</a:t>
            </a:r>
            <a:endParaRPr lang="en-US" altLang="zh-CN" dirty="0"/>
          </a:p>
          <a:p>
            <a:r>
              <a:rPr lang="en-US" altLang="zh-CN" dirty="0"/>
              <a:t>Implement</a:t>
            </a:r>
            <a:r>
              <a:rPr lang="zh-CN" altLang="en-US" dirty="0"/>
              <a:t> </a:t>
            </a:r>
            <a:r>
              <a:rPr lang="en-US" altLang="zh-CN" dirty="0"/>
              <a:t>an</a:t>
            </a:r>
            <a:r>
              <a:rPr lang="zh-CN" altLang="en-US" dirty="0"/>
              <a:t> </a:t>
            </a:r>
            <a:r>
              <a:rPr lang="en-US" altLang="zh-CN" dirty="0"/>
              <a:t>IAM/IRM</a:t>
            </a:r>
            <a:r>
              <a:rPr lang="zh-CN" altLang="en-US" dirty="0"/>
              <a:t> </a:t>
            </a:r>
            <a:r>
              <a:rPr lang="en-US" altLang="zh-CN" dirty="0"/>
              <a:t>system</a:t>
            </a:r>
            <a:endParaRPr lang="en-US" dirty="0"/>
          </a:p>
        </p:txBody>
      </p:sp>
      <p:sp>
        <p:nvSpPr>
          <p:cNvPr id="4" name="TextBox 3">
            <a:extLst>
              <a:ext uri="{FF2B5EF4-FFF2-40B4-BE49-F238E27FC236}">
                <a16:creationId xmlns:a16="http://schemas.microsoft.com/office/drawing/2014/main" id="{958E8ACA-AD5C-9349-BD2A-73FEFCFF987C}"/>
              </a:ext>
            </a:extLst>
          </p:cNvPr>
          <p:cNvSpPr txBox="1"/>
          <p:nvPr/>
        </p:nvSpPr>
        <p:spPr>
          <a:xfrm>
            <a:off x="1436409" y="1077082"/>
            <a:ext cx="4157677" cy="369332"/>
          </a:xfrm>
          <a:prstGeom prst="rect">
            <a:avLst/>
          </a:prstGeom>
          <a:noFill/>
        </p:spPr>
        <p:txBody>
          <a:bodyPr wrap="none" rtlCol="0">
            <a:spAutoFit/>
          </a:bodyPr>
          <a:lstStyle/>
          <a:p>
            <a:r>
              <a:rPr lang="en-US" altLang="zh-CN" sz="1800" b="1" dirty="0"/>
              <a:t>Security</a:t>
            </a:r>
            <a:r>
              <a:rPr lang="zh-CN" altLang="en-US" sz="1800" b="1" dirty="0"/>
              <a:t> </a:t>
            </a:r>
            <a:r>
              <a:rPr lang="en-US" altLang="zh-CN" sz="1800" b="1" dirty="0"/>
              <a:t>Web,</a:t>
            </a:r>
            <a:r>
              <a:rPr lang="zh-CN" altLang="en-US" sz="1800" b="1" dirty="0"/>
              <a:t> </a:t>
            </a:r>
            <a:r>
              <a:rPr lang="en-US" altLang="zh-CN" sz="1800" b="1" dirty="0"/>
              <a:t>Mobile</a:t>
            </a:r>
            <a:r>
              <a:rPr lang="zh-CN" altLang="en-US" sz="1800" b="1" dirty="0"/>
              <a:t> </a:t>
            </a:r>
            <a:r>
              <a:rPr lang="en-US" altLang="zh-CN" sz="1800" b="1" dirty="0"/>
              <a:t>and</a:t>
            </a:r>
            <a:r>
              <a:rPr lang="zh-CN" altLang="en-US" sz="1800" b="1" dirty="0"/>
              <a:t> </a:t>
            </a:r>
            <a:r>
              <a:rPr lang="en-US" altLang="zh-CN" sz="1800" b="1" dirty="0"/>
              <a:t>Cloud</a:t>
            </a:r>
            <a:r>
              <a:rPr lang="zh-CN" altLang="en-US" sz="1800" b="1" dirty="0"/>
              <a:t> </a:t>
            </a:r>
            <a:r>
              <a:rPr lang="en-US" altLang="zh-CN" sz="1800" b="1" dirty="0"/>
              <a:t>Interface</a:t>
            </a:r>
            <a:endParaRPr lang="en-US" sz="1800" b="1" dirty="0"/>
          </a:p>
        </p:txBody>
      </p:sp>
    </p:spTree>
    <p:extLst>
      <p:ext uri="{BB962C8B-B14F-4D97-AF65-F5344CB8AC3E}">
        <p14:creationId xmlns:p14="http://schemas.microsoft.com/office/powerpoint/2010/main" val="259882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is figure illustrates that the device send data on behalf of user. Things use PKI to send data to cloud through AM system. And cloud will verify device, OAuth2Access Token validity and Scope.">
            <a:extLst>
              <a:ext uri="{FF2B5EF4-FFF2-40B4-BE49-F238E27FC236}">
                <a16:creationId xmlns:a16="http://schemas.microsoft.com/office/drawing/2014/main" id="{762E5329-6E4A-5C43-8DE8-5B602303A514}"/>
              </a:ext>
            </a:extLst>
          </p:cNvPr>
          <p:cNvPicPr>
            <a:picLocks noGrp="1" noChangeAspect="1"/>
          </p:cNvPicPr>
          <p:nvPr>
            <p:ph idx="1"/>
          </p:nvPr>
        </p:nvPicPr>
        <p:blipFill>
          <a:blip r:embed="rId2"/>
          <a:stretch>
            <a:fillRect/>
          </a:stretch>
        </p:blipFill>
        <p:spPr>
          <a:xfrm>
            <a:off x="1394585" y="482599"/>
            <a:ext cx="6354829" cy="4178300"/>
          </a:xfrm>
          <a:prstGeom prst="rect">
            <a:avLst/>
          </a:prstGeom>
        </p:spPr>
      </p:pic>
    </p:spTree>
    <p:extLst>
      <p:ext uri="{BB962C8B-B14F-4D97-AF65-F5344CB8AC3E}">
        <p14:creationId xmlns:p14="http://schemas.microsoft.com/office/powerpoint/2010/main" val="292754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his figure shows the user shares data and revokes tokens. The user can authenticate the data and share them to the service provider. If the device was lost, the user can revoke the token later. ">
            <a:extLst>
              <a:ext uri="{FF2B5EF4-FFF2-40B4-BE49-F238E27FC236}">
                <a16:creationId xmlns:a16="http://schemas.microsoft.com/office/drawing/2014/main" id="{D013BDCC-4403-394E-8801-77F5C85CC21F}"/>
              </a:ext>
            </a:extLst>
          </p:cNvPr>
          <p:cNvPicPr>
            <a:picLocks noGrp="1" noChangeAspect="1"/>
          </p:cNvPicPr>
          <p:nvPr>
            <p:ph idx="1"/>
          </p:nvPr>
        </p:nvPicPr>
        <p:blipFill>
          <a:blip r:embed="rId2"/>
          <a:stretch>
            <a:fillRect/>
          </a:stretch>
        </p:blipFill>
        <p:spPr>
          <a:xfrm>
            <a:off x="1382457" y="482599"/>
            <a:ext cx="6379084" cy="4178300"/>
          </a:xfrm>
          <a:prstGeom prst="rect">
            <a:avLst/>
          </a:prstGeom>
        </p:spPr>
      </p:pic>
    </p:spTree>
    <p:extLst>
      <p:ext uri="{BB962C8B-B14F-4D97-AF65-F5344CB8AC3E}">
        <p14:creationId xmlns:p14="http://schemas.microsoft.com/office/powerpoint/2010/main" val="53299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E919-E9D8-5C45-88AA-E897B9804A1A}"/>
              </a:ext>
            </a:extLst>
          </p:cNvPr>
          <p:cNvSpPr>
            <a:spLocks noGrp="1"/>
          </p:cNvSpPr>
          <p:nvPr>
            <p:ph type="title"/>
          </p:nvPr>
        </p:nvSpPr>
        <p:spPr/>
        <p:txBody>
          <a:bodyPr/>
          <a:lstStyle/>
          <a:p>
            <a:r>
              <a:rPr lang="en-US" altLang="zh-CN" dirty="0"/>
              <a:t>Network</a:t>
            </a:r>
            <a:r>
              <a:rPr lang="zh-CN" altLang="en-US" dirty="0"/>
              <a:t> </a:t>
            </a:r>
            <a:r>
              <a:rPr lang="en-US" altLang="zh-CN" dirty="0"/>
              <a:t>Services</a:t>
            </a:r>
            <a:endParaRPr lang="en-US" dirty="0"/>
          </a:p>
        </p:txBody>
      </p:sp>
      <p:sp>
        <p:nvSpPr>
          <p:cNvPr id="3" name="Content Placeholder 2">
            <a:extLst>
              <a:ext uri="{FF2B5EF4-FFF2-40B4-BE49-F238E27FC236}">
                <a16:creationId xmlns:a16="http://schemas.microsoft.com/office/drawing/2014/main" id="{F3D399A9-5B81-4E48-8690-FC3EB4B16AE9}"/>
              </a:ext>
            </a:extLst>
          </p:cNvPr>
          <p:cNvSpPr>
            <a:spLocks noGrp="1"/>
          </p:cNvSpPr>
          <p:nvPr>
            <p:ph idx="1"/>
          </p:nvPr>
        </p:nvSpPr>
        <p:spPr>
          <a:xfrm>
            <a:off x="1354205" y="1800208"/>
            <a:ext cx="7551255" cy="3052401"/>
          </a:xfrm>
        </p:spPr>
        <p:txBody>
          <a:bodyPr/>
          <a:lstStyle/>
          <a:p>
            <a:r>
              <a:rPr lang="en-US" altLang="zh-CN" dirty="0"/>
              <a:t>Ensure</a:t>
            </a:r>
            <a:r>
              <a:rPr lang="zh-CN" altLang="en-US" dirty="0"/>
              <a:t> </a:t>
            </a:r>
            <a:r>
              <a:rPr lang="en-US" altLang="zh-CN" dirty="0"/>
              <a:t>only</a:t>
            </a:r>
            <a:r>
              <a:rPr lang="zh-CN" altLang="en-US" dirty="0"/>
              <a:t> </a:t>
            </a:r>
            <a:r>
              <a:rPr lang="en-US" altLang="zh-CN" dirty="0"/>
              <a:t>necessary</a:t>
            </a:r>
            <a:r>
              <a:rPr lang="zh-CN" altLang="en-US" dirty="0"/>
              <a:t> </a:t>
            </a:r>
            <a:r>
              <a:rPr lang="en-US" altLang="zh-CN" dirty="0"/>
              <a:t>ports</a:t>
            </a:r>
            <a:r>
              <a:rPr lang="zh-CN" altLang="en-US" dirty="0"/>
              <a:t> </a:t>
            </a:r>
            <a:r>
              <a:rPr lang="en-US" altLang="zh-CN" dirty="0"/>
              <a:t>are</a:t>
            </a:r>
            <a:r>
              <a:rPr lang="zh-CN" altLang="en-US" dirty="0"/>
              <a:t> </a:t>
            </a:r>
            <a:r>
              <a:rPr lang="en-US" altLang="zh-CN" dirty="0"/>
              <a:t>open</a:t>
            </a:r>
          </a:p>
          <a:p>
            <a:r>
              <a:rPr lang="en-US" altLang="zh-CN" dirty="0"/>
              <a:t>Ensure</a:t>
            </a:r>
            <a:r>
              <a:rPr lang="zh-CN" altLang="en-US" dirty="0"/>
              <a:t> </a:t>
            </a:r>
            <a:r>
              <a:rPr lang="en-US" altLang="zh-CN" dirty="0"/>
              <a:t>services</a:t>
            </a:r>
            <a:r>
              <a:rPr lang="zh-CN" altLang="en-US" dirty="0"/>
              <a:t> </a:t>
            </a:r>
            <a:r>
              <a:rPr lang="en-US" altLang="zh-CN" dirty="0"/>
              <a:t>are</a:t>
            </a:r>
            <a:r>
              <a:rPr lang="zh-CN" altLang="en-US" dirty="0"/>
              <a:t> </a:t>
            </a:r>
            <a:r>
              <a:rPr lang="en-US" altLang="zh-CN" dirty="0"/>
              <a:t>not</a:t>
            </a:r>
            <a:r>
              <a:rPr lang="zh-CN" altLang="en-US" dirty="0"/>
              <a:t> </a:t>
            </a:r>
            <a:r>
              <a:rPr lang="en-US" altLang="zh-CN" dirty="0"/>
              <a:t>vulnerable</a:t>
            </a:r>
            <a:r>
              <a:rPr lang="zh-CN" altLang="en-US" dirty="0"/>
              <a:t> </a:t>
            </a:r>
            <a:r>
              <a:rPr lang="en-US" altLang="zh-CN" dirty="0"/>
              <a:t>to</a:t>
            </a:r>
            <a:r>
              <a:rPr lang="zh-CN" altLang="en-US" dirty="0"/>
              <a:t> </a:t>
            </a:r>
            <a:r>
              <a:rPr lang="en-US" altLang="zh-CN" dirty="0"/>
              <a:t>buffer</a:t>
            </a:r>
            <a:r>
              <a:rPr lang="zh-CN" altLang="en-US" dirty="0"/>
              <a:t> </a:t>
            </a:r>
            <a:r>
              <a:rPr lang="en-US" altLang="zh-CN" dirty="0"/>
              <a:t>overflow</a:t>
            </a:r>
            <a:r>
              <a:rPr lang="zh-CN" altLang="en-US" dirty="0"/>
              <a:t> </a:t>
            </a:r>
            <a:r>
              <a:rPr lang="en-US" altLang="zh-CN" dirty="0"/>
              <a:t>and</a:t>
            </a:r>
            <a:r>
              <a:rPr lang="zh-CN" altLang="en-US" dirty="0"/>
              <a:t> </a:t>
            </a:r>
            <a:r>
              <a:rPr lang="en-US" altLang="zh-CN" dirty="0"/>
              <a:t>fuzzing</a:t>
            </a:r>
            <a:r>
              <a:rPr lang="zh-CN" altLang="en-US" dirty="0"/>
              <a:t> </a:t>
            </a:r>
            <a:r>
              <a:rPr lang="en-US" altLang="zh-CN" dirty="0"/>
              <a:t>attacks</a:t>
            </a:r>
          </a:p>
          <a:p>
            <a:r>
              <a:rPr lang="en-US" altLang="zh-CN" dirty="0"/>
              <a:t>Ensure</a:t>
            </a:r>
            <a:r>
              <a:rPr lang="zh-CN" altLang="en-US" dirty="0"/>
              <a:t> </a:t>
            </a:r>
            <a:r>
              <a:rPr lang="en-US" altLang="zh-CN" dirty="0"/>
              <a:t>services</a:t>
            </a:r>
            <a:r>
              <a:rPr lang="zh-CN" altLang="en-US" dirty="0"/>
              <a:t> </a:t>
            </a:r>
            <a:r>
              <a:rPr lang="en-US" altLang="zh-CN" dirty="0"/>
              <a:t>are</a:t>
            </a:r>
            <a:r>
              <a:rPr lang="zh-CN" altLang="en-US" dirty="0"/>
              <a:t> </a:t>
            </a:r>
            <a:r>
              <a:rPr lang="en-US" altLang="zh-CN" dirty="0"/>
              <a:t>not</a:t>
            </a:r>
            <a:r>
              <a:rPr lang="zh-CN" altLang="en-US" dirty="0"/>
              <a:t> </a:t>
            </a:r>
            <a:r>
              <a:rPr lang="en-US" altLang="zh-CN" dirty="0"/>
              <a:t>vulnerable</a:t>
            </a:r>
            <a:r>
              <a:rPr lang="zh-CN" altLang="en-US" dirty="0"/>
              <a:t> </a:t>
            </a:r>
            <a:r>
              <a:rPr lang="en-US" altLang="zh-CN" dirty="0"/>
              <a:t>to</a:t>
            </a:r>
            <a:r>
              <a:rPr lang="zh-CN" altLang="en-US" dirty="0"/>
              <a:t> </a:t>
            </a:r>
            <a:r>
              <a:rPr lang="en-US" altLang="zh-CN" dirty="0" err="1"/>
              <a:t>DoS</a:t>
            </a:r>
            <a:r>
              <a:rPr lang="zh-CN" altLang="en-US" dirty="0"/>
              <a:t> </a:t>
            </a:r>
            <a:r>
              <a:rPr lang="en-US" altLang="zh-CN" dirty="0"/>
              <a:t>attack</a:t>
            </a:r>
            <a:endParaRPr lang="en-US" dirty="0"/>
          </a:p>
        </p:txBody>
      </p:sp>
    </p:spTree>
    <p:extLst>
      <p:ext uri="{BB962C8B-B14F-4D97-AF65-F5344CB8AC3E}">
        <p14:creationId xmlns:p14="http://schemas.microsoft.com/office/powerpoint/2010/main" val="28825203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1_16to9" id="{A13072C7-C103-3A43-8EBA-0A688A939BCE}" vid="{86EA4E4A-61D6-DB43-A212-E960F1D3BD47}"/>
    </a:ext>
  </a:extLst>
</a:theme>
</file>

<file path=docProps/app.xml><?xml version="1.0" encoding="utf-8"?>
<Properties xmlns="http://schemas.openxmlformats.org/officeDocument/2006/extended-properties" xmlns:vt="http://schemas.openxmlformats.org/officeDocument/2006/docPropsVTypes">
  <TotalTime>136</TotalTime>
  <Words>235</Words>
  <Application>Microsoft Macintosh PowerPoint</Application>
  <PresentationFormat>On-screen Show (16:9)</PresentationFormat>
  <Paragraphs>40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PowerPoint Presentation</vt:lpstr>
      <vt:lpstr>PowerPoint Presentation</vt:lpstr>
      <vt:lpstr>PowerPoint Presentation</vt:lpstr>
      <vt:lpstr>IoT Security Design Rules</vt:lpstr>
      <vt:lpstr>IoT Security Design Rules</vt:lpstr>
      <vt:lpstr>Common Security Issues</vt:lpstr>
      <vt:lpstr>PowerPoint Presentation</vt:lpstr>
      <vt:lpstr>PowerPoint Presentation</vt:lpstr>
      <vt:lpstr>Network Services</vt:lpstr>
      <vt:lpstr>Transport Encryption</vt:lpstr>
      <vt:lpstr>Seven IoT Security Risks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Tian</dc:creator>
  <cp:lastModifiedBy>Shirley Tian</cp:lastModifiedBy>
  <cp:revision>8</cp:revision>
  <dcterms:created xsi:type="dcterms:W3CDTF">2019-03-04T06:00:03Z</dcterms:created>
  <dcterms:modified xsi:type="dcterms:W3CDTF">2019-05-29T03:18:34Z</dcterms:modified>
</cp:coreProperties>
</file>