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7"/>
  </p:notesMasterIdLst>
  <p:sldIdLst>
    <p:sldId id="256" r:id="rId2"/>
    <p:sldId id="293" r:id="rId3"/>
    <p:sldId id="294" r:id="rId4"/>
    <p:sldId id="295" r:id="rId5"/>
    <p:sldId id="296" r:id="rId6"/>
    <p:sldId id="297" r:id="rId7"/>
    <p:sldId id="298" r:id="rId8"/>
    <p:sldId id="299" r:id="rId9"/>
    <p:sldId id="300" r:id="rId10"/>
    <p:sldId id="301" r:id="rId11"/>
    <p:sldId id="302" r:id="rId12"/>
    <p:sldId id="303" r:id="rId13"/>
    <p:sldId id="304" r:id="rId14"/>
    <p:sldId id="305" r:id="rId15"/>
    <p:sldId id="292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FF0000"/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737" autoAdjust="0"/>
  </p:normalViewPr>
  <p:slideViewPr>
    <p:cSldViewPr>
      <p:cViewPr varScale="1">
        <p:scale>
          <a:sx n="70" d="100"/>
          <a:sy n="70" d="100"/>
        </p:scale>
        <p:origin x="138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280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280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280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280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F165AC4-0DB1-4EE2-8522-391C716B00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915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581400"/>
            <a:ext cx="9144000" cy="781050"/>
          </a:xfrm>
        </p:spPr>
        <p:txBody>
          <a:bodyPr/>
          <a:lstStyle>
            <a:lvl1pPr algn="ctr">
              <a:defRPr sz="4000" b="0">
                <a:solidFill>
                  <a:srgbClr val="00000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259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4546600"/>
            <a:ext cx="9144000" cy="7874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3366CC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0" y="6613525"/>
            <a:ext cx="2133600" cy="168275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613525"/>
            <a:ext cx="2133600" cy="168275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2761F69A-DA09-46DB-9DD8-8DD4444604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61075"/>
      </p:ext>
    </p:extLst>
  </p:cSld>
  <p:clrMapOvr>
    <a:masterClrMapping/>
  </p:clrMapOvr>
  <p:transition spd="med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 4333/6723 Network Management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6B072B-24BB-4665-B349-F5AD31C0CB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386704"/>
      </p:ext>
    </p:extLst>
  </p:cSld>
  <p:clrMapOvr>
    <a:masterClrMapping/>
  </p:clrMapOvr>
  <p:transition spd="med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15050" y="0"/>
            <a:ext cx="1962150" cy="6553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0"/>
            <a:ext cx="5734050" cy="6553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 4333/6723 Network Management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CC701B-8640-49CB-B609-70214F64AB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838760"/>
      </p:ext>
    </p:extLst>
  </p:cSld>
  <p:clrMapOvr>
    <a:masterClrMapping/>
  </p:clrMapOvr>
  <p:transition spd="med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 4333/6723 Network Management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09D286-043F-4F5B-A410-9571C235D4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79954"/>
      </p:ext>
    </p:extLst>
  </p:cSld>
  <p:clrMapOvr>
    <a:masterClrMapping/>
  </p:clrMapOvr>
  <p:transition spd="med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 4333/6723 Network Management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B3E4F-2845-4C08-B4A8-03FD9F1769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751713"/>
      </p:ext>
    </p:extLst>
  </p:cSld>
  <p:clrMapOvr>
    <a:masterClrMapping/>
  </p:clrMapOvr>
  <p:transition spd="med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685800"/>
            <a:ext cx="3848100" cy="5867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29100" y="685800"/>
            <a:ext cx="3848100" cy="5867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 4333/6723 Network Management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83E2E0-6E90-4D09-84D7-F2A40A4F2E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270039"/>
      </p:ext>
    </p:extLst>
  </p:cSld>
  <p:clrMapOvr>
    <a:masterClrMapping/>
  </p:clrMapOvr>
  <p:transition spd="med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 4333/6723 Network Management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E5F430-A944-438B-B6BE-7C1D51D7D0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888927"/>
      </p:ext>
    </p:extLst>
  </p:cSld>
  <p:clrMapOvr>
    <a:masterClrMapping/>
  </p:clrMapOvr>
  <p:transition spd="med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 4333/6723 Network Management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E24D3F-1741-469D-A8A7-67A5609558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428806"/>
      </p:ext>
    </p:extLst>
  </p:cSld>
  <p:clrMapOvr>
    <a:masterClrMapping/>
  </p:clrMapOvr>
  <p:transition spd="med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 4333/6723 Network Management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04EBE5-B469-457E-8BF4-20468AA3CD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237718"/>
      </p:ext>
    </p:extLst>
  </p:cSld>
  <p:clrMapOvr>
    <a:masterClrMapping/>
  </p:clrMapOvr>
  <p:transition spd="med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 4333/6723 Network Management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BB17A4-7562-4659-BEB6-BA4B7191CC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285033"/>
      </p:ext>
    </p:extLst>
  </p:cSld>
  <p:clrMapOvr>
    <a:masterClrMapping/>
  </p:clrMapOvr>
  <p:transition spd="med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 4333/6723 Network Management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4F1D03-A7EA-4C2A-A2F3-6C957E95A6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446618"/>
      </p:ext>
    </p:extLst>
  </p:cSld>
  <p:clrMapOvr>
    <a:masterClrMapping/>
  </p:clrMapOvr>
  <p:transition spd="med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0"/>
            <a:ext cx="78486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685800"/>
            <a:ext cx="7848600" cy="586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249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84950"/>
            <a:ext cx="2133600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solidFill>
                  <a:srgbClr val="000000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249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613525"/>
            <a:ext cx="28956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solidFill>
                  <a:srgbClr val="000000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/>
              <a:t>IT 4333/6723 Network Management</a:t>
            </a:r>
          </a:p>
        </p:txBody>
      </p:sp>
      <p:sp>
        <p:nvSpPr>
          <p:cNvPr id="4249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613525"/>
            <a:ext cx="21336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000000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fld id="{402510C8-68E7-4957-B8B2-477B1B22D2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60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transition spd="med">
    <p:fade thruBlk="1"/>
  </p:transition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66C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66CC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66CC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66CC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66CC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3366CC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3366CC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3366CC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3366CC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 b="1">
          <a:solidFill>
            <a:srgbClr val="00000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 b="1">
          <a:solidFill>
            <a:srgbClr val="0000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rgbClr val="00000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rgbClr val="000000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b="1">
          <a:solidFill>
            <a:srgbClr val="000000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b="1">
          <a:solidFill>
            <a:srgbClr val="000000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b="1">
          <a:solidFill>
            <a:srgbClr val="000000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b="1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world.com/news/operating-systems/moores-law-is-dead-says-gordon-moore-3576581/" TargetMode="External"/><Relationship Id="rId2" Type="http://schemas.openxmlformats.org/officeDocument/2006/relationships/hyperlink" Target="http://en.wikipedia.org/wiki/Image:Moores_law.sv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conomist.com/blogs/economist-explains/2015/04/economist-explains-17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00DB89-C339-47AE-8F1A-C005BF9D03A1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2438400"/>
            <a:ext cx="9144000" cy="781050"/>
          </a:xfrm>
        </p:spPr>
        <p:txBody>
          <a:bodyPr/>
          <a:lstStyle/>
          <a:p>
            <a:pPr eaLnBrk="1" hangingPunct="1"/>
            <a:r>
              <a:rPr lang="en-US" smtClean="0"/>
              <a:t>Network Management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3581400"/>
            <a:ext cx="9144000" cy="1447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100" dirty="0" smtClean="0"/>
              <a:t>Networking Management </a:t>
            </a:r>
            <a:br>
              <a:rPr lang="en-US" sz="2100" dirty="0" smtClean="0"/>
            </a:br>
            <a:r>
              <a:rPr lang="en-US" sz="2100" dirty="0" smtClean="0"/>
              <a:t>Overview</a:t>
            </a:r>
          </a:p>
          <a:p>
            <a:pPr eaLnBrk="1" hangingPunct="1">
              <a:lnSpc>
                <a:spcPct val="80000"/>
              </a:lnSpc>
            </a:pPr>
            <a:endParaRPr lang="en-US" sz="2100" dirty="0" smtClean="0"/>
          </a:p>
          <a:p>
            <a:pPr eaLnBrk="1" hangingPunct="1">
              <a:lnSpc>
                <a:spcPct val="80000"/>
              </a:lnSpc>
            </a:pPr>
            <a:endParaRPr lang="en-US" sz="1700" dirty="0" smtClean="0"/>
          </a:p>
          <a:p>
            <a:pPr eaLnBrk="1" hangingPunct="1">
              <a:lnSpc>
                <a:spcPct val="80000"/>
              </a:lnSpc>
            </a:pPr>
            <a:r>
              <a:rPr lang="en-US" sz="1500" dirty="0" smtClean="0"/>
              <a:t> </a:t>
            </a:r>
            <a:endParaRPr lang="en-US" sz="1500" dirty="0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mtClean="0">
                <a:solidFill>
                  <a:srgbClr val="000000"/>
                </a:solidFill>
                <a:latin typeface="Tahoma" pitchFamily="34" charset="0"/>
              </a:rPr>
              <a:t>IT 4333/6723 Network Management</a:t>
            </a:r>
          </a:p>
        </p:txBody>
      </p:sp>
      <p:sp>
        <p:nvSpPr>
          <p:cNvPr id="122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84767D0C-11DE-47D0-B0C7-7CEA61115A66}" type="slidenum">
              <a:rPr lang="en-US" smtClean="0">
                <a:solidFill>
                  <a:srgbClr val="000000"/>
                </a:solidFill>
                <a:latin typeface="Tahoma" pitchFamily="34" charset="0"/>
              </a:rPr>
              <a:pPr/>
              <a:t>10</a:t>
            </a:fld>
            <a:endParaRPr lang="en-US" smtClean="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Network Management: Revenue 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NM can open market opportunities that would not exist without it. </a:t>
            </a:r>
          </a:p>
          <a:p>
            <a:pPr eaLnBrk="1" hangingPunct="1"/>
            <a:r>
              <a:rPr lang="en-US" smtClean="0"/>
              <a:t>Examples:</a:t>
            </a:r>
          </a:p>
          <a:p>
            <a:pPr lvl="1" eaLnBrk="1" hangingPunct="1"/>
            <a:r>
              <a:rPr lang="en-US" smtClean="0"/>
              <a:t>reduced time between order and service setup (keep more customers)</a:t>
            </a:r>
          </a:p>
          <a:p>
            <a:pPr lvl="1" eaLnBrk="1" hangingPunct="1"/>
            <a:r>
              <a:rPr lang="en-US" smtClean="0"/>
              <a:t>offer management-related capabilities (attract more customers)</a:t>
            </a:r>
          </a:p>
          <a:p>
            <a:pPr lvl="1" eaLnBrk="1" hangingPunct="1"/>
            <a:r>
              <a:rPr lang="en-US" smtClean="0"/>
              <a:t>cost savings might make certain services feasible (e.g. DSL for residential customers)</a:t>
            </a:r>
          </a:p>
        </p:txBody>
      </p:sp>
    </p:spTree>
  </p:cSld>
  <p:clrMapOvr>
    <a:masterClrMapping/>
  </p:clrMapOvr>
  <p:transition spd="med"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mtClean="0">
                <a:solidFill>
                  <a:srgbClr val="000000"/>
                </a:solidFill>
                <a:latin typeface="Tahoma" pitchFamily="34" charset="0"/>
              </a:rPr>
              <a:t>IT 4333/6723 Network Management</a:t>
            </a:r>
          </a:p>
        </p:txBody>
      </p:sp>
      <p:sp>
        <p:nvSpPr>
          <p:cNvPr id="133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48FDA3F4-A278-46ED-B5C5-EB7F914C0087}" type="slidenum">
              <a:rPr lang="en-US" smtClean="0">
                <a:solidFill>
                  <a:srgbClr val="000000"/>
                </a:solidFill>
                <a:latin typeface="Tahoma" pitchFamily="34" charset="0"/>
              </a:rPr>
              <a:pPr/>
              <a:t>11</a:t>
            </a:fld>
            <a:endParaRPr lang="en-US" smtClean="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7848600" cy="685800"/>
          </a:xfrm>
        </p:spPr>
        <p:txBody>
          <a:bodyPr/>
          <a:lstStyle/>
          <a:p>
            <a:pPr eaLnBrk="1" hangingPunct="1"/>
            <a:r>
              <a:rPr lang="en-US" sz="2800" smtClean="0"/>
              <a:t>Who is interested in Network Management</a:t>
            </a:r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7848600" cy="5334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mtClean="0"/>
              <a:t>Network Management Users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mtClean="0"/>
              <a:t>Service providers (make living out of running networks; many customers; generate revenue)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mtClean="0"/>
              <a:t>Enterprise IT department (provide services at the lowest cost possible; one customer; no revenue)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mtClean="0"/>
              <a:t>End users (network managers: plan, design, select equipment, etc)</a:t>
            </a:r>
          </a:p>
          <a:p>
            <a:pPr eaLnBrk="1" hangingPunct="1">
              <a:lnSpc>
                <a:spcPct val="80000"/>
              </a:lnSpc>
            </a:pPr>
            <a:r>
              <a:rPr lang="en-US" smtClean="0"/>
              <a:t>Providers of Network Management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mtClean="0"/>
              <a:t>Equipment vendors (capability to manage networking equipment)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mtClean="0"/>
              <a:t>Third-party application vendors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mtClean="0"/>
              <a:t>System Integrator (management applications with a specific network and operations support environment)</a:t>
            </a:r>
          </a:p>
        </p:txBody>
      </p:sp>
    </p:spTree>
  </p:cSld>
  <p:clrMapOvr>
    <a:masterClrMapping/>
  </p:clrMapOvr>
  <p:transition spd="med">
    <p:fade thruBlk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mtClean="0">
                <a:solidFill>
                  <a:srgbClr val="000000"/>
                </a:solidFill>
                <a:latin typeface="Tahoma" pitchFamily="34" charset="0"/>
              </a:rPr>
              <a:t>IT 4333/6723 Network Management</a:t>
            </a:r>
          </a:p>
        </p:txBody>
      </p:sp>
      <p:sp>
        <p:nvSpPr>
          <p:cNvPr id="143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48B834E8-221C-4ED5-A542-FEBBC941EBFC}" type="slidenum">
              <a:rPr lang="en-US" smtClean="0">
                <a:solidFill>
                  <a:srgbClr val="000000"/>
                </a:solidFill>
                <a:latin typeface="Tahoma" pitchFamily="34" charset="0"/>
              </a:rPr>
              <a:pPr/>
              <a:t>12</a:t>
            </a:fld>
            <a:endParaRPr lang="en-US" smtClean="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Network Management Complexities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More devices, more types of equipment, more users, more services -&gt; more relevant network management</a:t>
            </a:r>
          </a:p>
          <a:p>
            <a:pPr eaLnBrk="1" hangingPunct="1"/>
            <a:r>
              <a:rPr lang="en-US" smtClean="0"/>
              <a:t>Network Management should not be an afterthought. Why?</a:t>
            </a:r>
          </a:p>
          <a:p>
            <a:pPr eaLnBrk="1" hangingPunct="1"/>
            <a:r>
              <a:rPr lang="en-US" smtClean="0"/>
              <a:t>Challenges that are not recognized imply risks. Why?</a:t>
            </a:r>
          </a:p>
        </p:txBody>
      </p:sp>
    </p:spTree>
  </p:cSld>
  <p:clrMapOvr>
    <a:masterClrMapping/>
  </p:clrMapOvr>
  <p:transition spd="med">
    <p:fade thruBlk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mtClean="0">
                <a:solidFill>
                  <a:srgbClr val="000000"/>
                </a:solidFill>
                <a:latin typeface="Tahoma" pitchFamily="34" charset="0"/>
              </a:rPr>
              <a:t>IT 4333/6723 Network Management</a:t>
            </a:r>
          </a:p>
        </p:txBody>
      </p:sp>
      <p:sp>
        <p:nvSpPr>
          <p:cNvPr id="153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E486A22A-14EC-48A2-92AA-9C9F9C6E2BBB}" type="slidenum">
              <a:rPr lang="en-US" smtClean="0">
                <a:solidFill>
                  <a:srgbClr val="000000"/>
                </a:solidFill>
                <a:latin typeface="Tahoma" pitchFamily="34" charset="0"/>
              </a:rPr>
              <a:pPr/>
              <a:t>13</a:t>
            </a:fld>
            <a:endParaRPr lang="en-US" smtClean="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10600" cy="685800"/>
          </a:xfrm>
        </p:spPr>
        <p:txBody>
          <a:bodyPr/>
          <a:lstStyle/>
          <a:p>
            <a:pPr eaLnBrk="1" hangingPunct="1"/>
            <a:r>
              <a:rPr lang="en-US" sz="2400" smtClean="0"/>
              <a:t>Network Management: Technical Challenges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533400"/>
            <a:ext cx="7848600" cy="5867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Application characteristics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transaction based systems (provisioning might include several units of work)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interrupt driven systems (monitoring alarms)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number crunching systems (traffic analysis and forecast)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Scale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Moore’s law </a:t>
            </a:r>
            <a:r>
              <a:rPr lang="en-US" sz="1200" dirty="0" smtClean="0">
                <a:hlinkClick r:id="rId2"/>
              </a:rPr>
              <a:t>http://</a:t>
            </a:r>
            <a:r>
              <a:rPr lang="en-US" sz="1200" dirty="0" err="1" smtClean="0">
                <a:hlinkClick r:id="rId2"/>
              </a:rPr>
              <a:t>en.wikipedia.org</a:t>
            </a:r>
            <a:r>
              <a:rPr lang="en-US" sz="1200" dirty="0" smtClean="0">
                <a:hlinkClick r:id="rId2"/>
              </a:rPr>
              <a:t>/wiki/</a:t>
            </a:r>
            <a:r>
              <a:rPr lang="en-US" sz="1200" dirty="0" err="1" smtClean="0">
                <a:hlinkClick r:id="rId2"/>
              </a:rPr>
              <a:t>Image:Moores_law.svg</a:t>
            </a:r>
            <a:r>
              <a:rPr lang="en-US" sz="1800" dirty="0" smtClean="0"/>
              <a:t> 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Does it still work?</a:t>
            </a:r>
            <a:r>
              <a:rPr lang="en-US" sz="1200" dirty="0" smtClean="0"/>
              <a:t> </a:t>
            </a:r>
          </a:p>
          <a:p>
            <a:pPr lvl="0"/>
            <a:r>
              <a:rPr lang="en-US" sz="1050" dirty="0"/>
              <a:t>Moore's Law is dead, says Gordon Moore </a:t>
            </a:r>
            <a:r>
              <a:rPr lang="en-US" sz="1050" u="sng" dirty="0">
                <a:hlinkClick r:id="rId3"/>
              </a:rPr>
              <a:t>http://</a:t>
            </a:r>
            <a:r>
              <a:rPr lang="en-US" sz="1050" u="sng" dirty="0" err="1">
                <a:hlinkClick r:id="rId3"/>
              </a:rPr>
              <a:t>www.techworld.com</a:t>
            </a:r>
            <a:r>
              <a:rPr lang="en-US" sz="1050" u="sng" dirty="0">
                <a:hlinkClick r:id="rId3"/>
              </a:rPr>
              <a:t>/news/operating-systems/</a:t>
            </a:r>
            <a:r>
              <a:rPr lang="en-US" sz="1050" u="sng" dirty="0" err="1">
                <a:hlinkClick r:id="rId3"/>
              </a:rPr>
              <a:t>moores</a:t>
            </a:r>
            <a:r>
              <a:rPr lang="en-US" sz="1050" u="sng" dirty="0">
                <a:hlinkClick r:id="rId3"/>
              </a:rPr>
              <a:t>-law-is-dead-says-</a:t>
            </a:r>
            <a:r>
              <a:rPr lang="en-US" sz="1050" u="sng" dirty="0" err="1">
                <a:hlinkClick r:id="rId3"/>
              </a:rPr>
              <a:t>gordon</a:t>
            </a:r>
            <a:r>
              <a:rPr lang="en-US" sz="1050" u="sng" dirty="0">
                <a:hlinkClick r:id="rId3"/>
              </a:rPr>
              <a:t>-</a:t>
            </a:r>
            <a:r>
              <a:rPr lang="en-US" sz="1050" u="sng" dirty="0" err="1">
                <a:hlinkClick r:id="rId3"/>
              </a:rPr>
              <a:t>moore</a:t>
            </a:r>
            <a:r>
              <a:rPr lang="en-US" sz="1050" u="sng" dirty="0">
                <a:hlinkClick r:id="rId3"/>
              </a:rPr>
              <a:t>-3576581/</a:t>
            </a:r>
            <a:r>
              <a:rPr lang="en-US" sz="1050" dirty="0"/>
              <a:t>   </a:t>
            </a:r>
          </a:p>
          <a:p>
            <a:r>
              <a:rPr lang="en-US" sz="1050" dirty="0"/>
              <a:t>The end of Moore's law </a:t>
            </a:r>
            <a:r>
              <a:rPr lang="en-US" sz="1050" u="sng" dirty="0">
                <a:hlinkClick r:id="rId4"/>
              </a:rPr>
              <a:t>http://</a:t>
            </a:r>
            <a:r>
              <a:rPr lang="en-US" sz="1050" u="sng" dirty="0" err="1" smtClean="0">
                <a:hlinkClick r:id="rId4"/>
              </a:rPr>
              <a:t>www.economist.com</a:t>
            </a:r>
            <a:r>
              <a:rPr lang="en-US" sz="1050" u="sng" dirty="0" smtClean="0">
                <a:hlinkClick r:id="rId4"/>
              </a:rPr>
              <a:t>/blogs/economist-explains/2015/04/economist-explains-17</a:t>
            </a:r>
            <a:endParaRPr lang="en-US" sz="1050" u="sng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1800" dirty="0"/>
              <a:t>operations concurrency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event propagation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scoping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distribution and addressing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Cross-Section of technologies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information modeling, databases, distributed systems, communication protocols, use interfaces, etc.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Integration</a:t>
            </a:r>
          </a:p>
          <a:p>
            <a:pPr lvl="1" eaLnBrk="1" hangingPunct="1">
              <a:lnSpc>
                <a:spcPct val="90000"/>
              </a:lnSpc>
            </a:pPr>
            <a:endParaRPr lang="en-US" sz="1800" dirty="0" smtClean="0"/>
          </a:p>
          <a:p>
            <a:pPr lvl="1" eaLnBrk="1" hangingPunct="1">
              <a:lnSpc>
                <a:spcPct val="90000"/>
              </a:lnSpc>
            </a:pPr>
            <a:endParaRPr lang="en-US" sz="2000" dirty="0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mtClean="0">
                <a:solidFill>
                  <a:srgbClr val="000000"/>
                </a:solidFill>
                <a:latin typeface="Tahoma" pitchFamily="34" charset="0"/>
              </a:rPr>
              <a:t>IT 4333/6723 Network Management</a:t>
            </a:r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52FF656A-BAE4-4BF8-B01C-0D92E266BA20}" type="slidenum">
              <a:rPr lang="en-US" smtClean="0">
                <a:solidFill>
                  <a:srgbClr val="000000"/>
                </a:solidFill>
                <a:latin typeface="Tahoma" pitchFamily="34" charset="0"/>
              </a:rPr>
              <a:pPr/>
              <a:t>14</a:t>
            </a:fld>
            <a:endParaRPr lang="en-US" smtClean="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10600" cy="685800"/>
          </a:xfrm>
        </p:spPr>
        <p:txBody>
          <a:bodyPr/>
          <a:lstStyle/>
          <a:p>
            <a:pPr eaLnBrk="1" hangingPunct="1"/>
            <a:r>
              <a:rPr lang="en-US" sz="2400" smtClean="0"/>
              <a:t>Network Management: Organization and Operation Challenges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200" smtClean="0"/>
              <a:t>Tasks and functions</a:t>
            </a:r>
          </a:p>
          <a:p>
            <a:pPr lvl="1" eaLnBrk="1" hangingPunct="1"/>
            <a:r>
              <a:rPr lang="en-US" sz="2000" smtClean="0"/>
              <a:t>network planning 		- network deployment</a:t>
            </a:r>
          </a:p>
          <a:p>
            <a:pPr lvl="1" eaLnBrk="1" hangingPunct="1"/>
            <a:r>
              <a:rPr lang="en-US" sz="2000" smtClean="0"/>
              <a:t>network operations		- network maintenance</a:t>
            </a:r>
          </a:p>
          <a:p>
            <a:pPr lvl="1" eaLnBrk="1" hangingPunct="1"/>
            <a:r>
              <a:rPr lang="en-US" sz="2000" smtClean="0"/>
              <a:t>workforce management		- inventory management</a:t>
            </a:r>
          </a:p>
          <a:p>
            <a:pPr lvl="1" eaLnBrk="1" hangingPunct="1"/>
            <a:r>
              <a:rPr lang="en-US" sz="2000" smtClean="0"/>
              <a:t>order management		- customer help desk</a:t>
            </a:r>
          </a:p>
          <a:p>
            <a:pPr lvl="1" eaLnBrk="1" hangingPunct="1"/>
            <a:r>
              <a:rPr lang="en-US" sz="2000" smtClean="0"/>
              <a:t>billing</a:t>
            </a:r>
          </a:p>
          <a:p>
            <a:pPr eaLnBrk="1" hangingPunct="1"/>
            <a:r>
              <a:rPr lang="en-US" sz="2200" smtClean="0"/>
              <a:t>Geographical distribution</a:t>
            </a:r>
          </a:p>
          <a:p>
            <a:pPr eaLnBrk="1" hangingPunct="1"/>
            <a:r>
              <a:rPr lang="en-US" sz="2200" smtClean="0"/>
              <a:t>Operational procedures</a:t>
            </a:r>
          </a:p>
          <a:p>
            <a:pPr lvl="1" eaLnBrk="1" hangingPunct="1"/>
            <a:r>
              <a:rPr lang="en-US" sz="2000" smtClean="0"/>
              <a:t>Example: quality standards ISO 9000</a:t>
            </a:r>
          </a:p>
          <a:p>
            <a:pPr lvl="2" eaLnBrk="1" hangingPunct="1"/>
            <a:r>
              <a:rPr lang="en-US" sz="2000" smtClean="0"/>
              <a:t>procedures for key processes in the business; </a:t>
            </a:r>
          </a:p>
          <a:p>
            <a:pPr lvl="2" eaLnBrk="1" hangingPunct="1"/>
            <a:r>
              <a:rPr lang="en-US" sz="2000" smtClean="0"/>
              <a:t>monitoring processes to ensure they are effective; </a:t>
            </a:r>
          </a:p>
          <a:p>
            <a:pPr lvl="2" eaLnBrk="1" hangingPunct="1"/>
            <a:r>
              <a:rPr lang="en-US" sz="2000" smtClean="0"/>
              <a:t>documentation; </a:t>
            </a:r>
          </a:p>
          <a:p>
            <a:pPr lvl="2" eaLnBrk="1" hangingPunct="1"/>
            <a:r>
              <a:rPr lang="en-US" sz="2000" smtClean="0"/>
              <a:t>check the quality;</a:t>
            </a:r>
          </a:p>
          <a:p>
            <a:pPr lvl="2" eaLnBrk="1" hangingPunct="1"/>
            <a:r>
              <a:rPr lang="en-US" sz="2000" smtClean="0"/>
              <a:t>facilitating continual improvement;</a:t>
            </a:r>
          </a:p>
          <a:p>
            <a:pPr eaLnBrk="1" hangingPunct="1"/>
            <a:r>
              <a:rPr lang="en-US" sz="2000" smtClean="0"/>
              <a:t>Business continuity and disaster recovery planning</a:t>
            </a:r>
          </a:p>
        </p:txBody>
      </p:sp>
    </p:spTree>
  </p:cSld>
  <p:clrMapOvr>
    <a:masterClrMapping/>
  </p:clrMapOvr>
  <p:transition spd="med">
    <p:fade thruBlk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mtClean="0">
                <a:solidFill>
                  <a:srgbClr val="000000"/>
                </a:solidFill>
                <a:latin typeface="Tahoma" pitchFamily="34" charset="0"/>
              </a:rPr>
              <a:t>IT 4333/6723 Network Management</a:t>
            </a:r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89F97B0-01AC-43AD-8130-256314D4707D}" type="slidenum">
              <a:rPr lang="en-US" smtClean="0">
                <a:solidFill>
                  <a:srgbClr val="000000"/>
                </a:solidFill>
                <a:latin typeface="Tahoma" pitchFamily="34" charset="0"/>
              </a:rPr>
              <a:pPr/>
              <a:t>15</a:t>
            </a:fld>
            <a:endParaRPr lang="en-US" smtClean="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Review Questions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95300" indent="-495300" eaLnBrk="1" hangingPunct="1">
              <a:lnSpc>
                <a:spcPct val="90000"/>
              </a:lnSpc>
              <a:buFontTx/>
              <a:buAutoNum type="arabicPeriod"/>
            </a:pPr>
            <a:r>
              <a:rPr lang="en-US" smtClean="0"/>
              <a:t>Provide examples of how network management can help an enterprise IT department save money.</a:t>
            </a:r>
          </a:p>
          <a:p>
            <a:pPr marL="495300" indent="-495300" eaLnBrk="1" hangingPunct="1">
              <a:lnSpc>
                <a:spcPct val="90000"/>
              </a:lnSpc>
              <a:buFontTx/>
              <a:buAutoNum type="arabicPeriod"/>
            </a:pPr>
            <a:r>
              <a:rPr lang="en-US" smtClean="0"/>
              <a:t>Provide examples of how network management can help a service provider to increase revenue.</a:t>
            </a:r>
          </a:p>
          <a:p>
            <a:pPr marL="495300" indent="-495300" eaLnBrk="1" hangingPunct="1">
              <a:lnSpc>
                <a:spcPct val="90000"/>
              </a:lnSpc>
              <a:buFontTx/>
              <a:buAutoNum type="arabicPeriod"/>
            </a:pPr>
            <a:r>
              <a:rPr lang="en-US" smtClean="0"/>
              <a:t>Device goes offline for 5 min. How it affects availability % </a:t>
            </a:r>
          </a:p>
          <a:p>
            <a:pPr marL="914400" lvl="1" indent="-457200" eaLnBrk="1" hangingPunct="1">
              <a:lnSpc>
                <a:spcPct val="90000"/>
              </a:lnSpc>
              <a:buFontTx/>
              <a:buChar char="•"/>
            </a:pPr>
            <a:r>
              <a:rPr lang="en-US" smtClean="0"/>
              <a:t>Month?</a:t>
            </a:r>
          </a:p>
          <a:p>
            <a:pPr marL="914400" lvl="1" indent="-457200" eaLnBrk="1" hangingPunct="1">
              <a:lnSpc>
                <a:spcPct val="90000"/>
              </a:lnSpc>
              <a:buFontTx/>
              <a:buChar char="•"/>
            </a:pPr>
            <a:r>
              <a:rPr lang="en-US" smtClean="0"/>
              <a:t>Year?</a:t>
            </a:r>
          </a:p>
          <a:p>
            <a:pPr marL="914400" lvl="1" indent="-457200" eaLnBrk="1" hangingPunct="1">
              <a:lnSpc>
                <a:spcPct val="90000"/>
              </a:lnSpc>
              <a:buFontTx/>
              <a:buChar char="•"/>
            </a:pPr>
            <a:endParaRPr lang="en-US" smtClean="0"/>
          </a:p>
          <a:p>
            <a:pPr marL="495300" indent="-495300" eaLnBrk="1" hangingPunct="1">
              <a:lnSpc>
                <a:spcPct val="90000"/>
              </a:lnSpc>
              <a:buFontTx/>
              <a:buNone/>
            </a:pPr>
            <a:endParaRPr lang="en-US" smtClean="0"/>
          </a:p>
          <a:p>
            <a:pPr marL="495300" indent="-495300" eaLnBrk="1" hangingPunct="1">
              <a:lnSpc>
                <a:spcPct val="90000"/>
              </a:lnSpc>
            </a:pPr>
            <a:endParaRPr lang="en-US" smtClean="0"/>
          </a:p>
          <a:p>
            <a:pPr marL="495300" indent="-495300" eaLnBrk="1" hangingPunct="1">
              <a:lnSpc>
                <a:spcPct val="90000"/>
              </a:lnSpc>
            </a:pPr>
            <a:endParaRPr lang="en-US" smtClean="0"/>
          </a:p>
          <a:p>
            <a:pPr marL="495300" indent="-495300" eaLnBrk="1" hangingPunct="1">
              <a:lnSpc>
                <a:spcPct val="90000"/>
              </a:lnSpc>
            </a:pPr>
            <a:endParaRPr lang="en-US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mtClean="0">
                <a:solidFill>
                  <a:srgbClr val="000000"/>
                </a:solidFill>
                <a:latin typeface="Tahoma" pitchFamily="34" charset="0"/>
              </a:rPr>
              <a:t>IT 4333/6723 Network Management</a:t>
            </a:r>
          </a:p>
        </p:txBody>
      </p:sp>
      <p:sp>
        <p:nvSpPr>
          <p:cNvPr id="40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124878A4-324D-4F9C-A611-E994E0BD3F4E}" type="slidenum">
              <a:rPr lang="en-US" smtClean="0">
                <a:solidFill>
                  <a:srgbClr val="000000"/>
                </a:solidFill>
                <a:latin typeface="Tahoma" pitchFamily="34" charset="0"/>
              </a:rPr>
              <a:pPr/>
              <a:t>2</a:t>
            </a:fld>
            <a:endParaRPr lang="en-US" smtClean="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Objectives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Explain term network management</a:t>
            </a:r>
          </a:p>
          <a:p>
            <a:pPr eaLnBrk="1" hangingPunct="1"/>
            <a:r>
              <a:rPr lang="en-US" smtClean="0"/>
              <a:t>What is involved in network management</a:t>
            </a:r>
          </a:p>
          <a:p>
            <a:pPr eaLnBrk="1" hangingPunct="1"/>
            <a:r>
              <a:rPr lang="en-US" smtClean="0"/>
              <a:t>Importance of network management</a:t>
            </a:r>
          </a:p>
          <a:p>
            <a:pPr eaLnBrk="1" hangingPunct="1"/>
            <a:r>
              <a:rPr lang="en-US" smtClean="0"/>
              <a:t>Challenges posed by network management</a:t>
            </a:r>
          </a:p>
        </p:txBody>
      </p:sp>
    </p:spTree>
  </p:cSld>
  <p:clrMapOvr>
    <a:masterClrMapping/>
  </p:clrMapOvr>
  <p:transition spd="med"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mtClean="0">
                <a:solidFill>
                  <a:srgbClr val="000000"/>
                </a:solidFill>
                <a:latin typeface="Tahoma" pitchFamily="34" charset="0"/>
              </a:rPr>
              <a:t>IT 4333/6723 Network Management</a:t>
            </a:r>
          </a:p>
        </p:txBody>
      </p:sp>
      <p:sp>
        <p:nvSpPr>
          <p:cNvPr id="51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89208DC1-AF30-4D94-9F18-0DA51E545C3B}" type="slidenum">
              <a:rPr lang="en-US" smtClean="0">
                <a:solidFill>
                  <a:srgbClr val="000000"/>
                </a:solidFill>
                <a:latin typeface="Tahoma" pitchFamily="34" charset="0"/>
              </a:rPr>
              <a:pPr/>
              <a:t>3</a:t>
            </a:fld>
            <a:endParaRPr lang="en-US" smtClean="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Defining Network Management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Activities associated with running a network, along with the technology required to support those activities</a:t>
            </a:r>
          </a:p>
          <a:p>
            <a:pPr lvl="1" eaLnBrk="1" hangingPunct="1"/>
            <a:r>
              <a:rPr lang="en-US" smtClean="0"/>
              <a:t>operation</a:t>
            </a:r>
          </a:p>
          <a:p>
            <a:pPr lvl="1" eaLnBrk="1" hangingPunct="1"/>
            <a:r>
              <a:rPr lang="en-US" smtClean="0"/>
              <a:t>administration (track of resources)</a:t>
            </a:r>
          </a:p>
          <a:p>
            <a:pPr lvl="1" eaLnBrk="1" hangingPunct="1"/>
            <a:r>
              <a:rPr lang="en-US" smtClean="0"/>
              <a:t>maintenance (repairs and upgrades)</a:t>
            </a:r>
          </a:p>
          <a:p>
            <a:pPr lvl="1" eaLnBrk="1" hangingPunct="1"/>
            <a:r>
              <a:rPr lang="en-US" smtClean="0"/>
              <a:t>provisioning (configuring resources, setting up new services)</a:t>
            </a:r>
          </a:p>
          <a:p>
            <a:pPr lvl="1" eaLnBrk="1" hangingPunct="1"/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med"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mtClean="0">
                <a:solidFill>
                  <a:srgbClr val="000000"/>
                </a:solidFill>
                <a:latin typeface="Tahoma" pitchFamily="34" charset="0"/>
              </a:rPr>
              <a:t>IT 4333/6723 Network Management</a:t>
            </a:r>
          </a:p>
        </p:txBody>
      </p:sp>
      <p:sp>
        <p:nvSpPr>
          <p:cNvPr id="61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E8D1BA3-1032-4E78-A965-83EEDB6FCF79}" type="slidenum">
              <a:rPr lang="en-US" smtClean="0">
                <a:solidFill>
                  <a:srgbClr val="000000"/>
                </a:solidFill>
                <a:latin typeface="Tahoma" pitchFamily="34" charset="0"/>
              </a:rPr>
              <a:pPr/>
              <a:t>4</a:t>
            </a:fld>
            <a:endParaRPr lang="en-US" smtClean="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Network Management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Systems and Applications</a:t>
            </a:r>
          </a:p>
          <a:p>
            <a:pPr lvl="2" eaLnBrk="1" hangingPunct="1">
              <a:buFontTx/>
              <a:buNone/>
            </a:pPr>
            <a:r>
              <a:rPr lang="en-US" sz="1800" dirty="0" smtClean="0"/>
              <a:t>support</a:t>
            </a:r>
          </a:p>
          <a:p>
            <a:pPr lvl="2" eaLnBrk="1" hangingPunct="1">
              <a:buFontTx/>
              <a:buNone/>
            </a:pPr>
            <a:r>
              <a:rPr lang="en-US" sz="1800" dirty="0" smtClean="0"/>
              <a:t>                                    use and</a:t>
            </a:r>
            <a:r>
              <a:rPr lang="en-US" dirty="0" smtClean="0"/>
              <a:t> </a:t>
            </a:r>
            <a:r>
              <a:rPr lang="en-US" sz="1800" dirty="0" smtClean="0"/>
              <a:t>control</a:t>
            </a:r>
          </a:p>
          <a:p>
            <a:pPr eaLnBrk="1" hangingPunct="1"/>
            <a:r>
              <a:rPr lang="en-US" dirty="0" smtClean="0"/>
              <a:t>Activities and Operational Procedures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Categories:</a:t>
            </a:r>
          </a:p>
          <a:p>
            <a:pPr lvl="1" eaLnBrk="1" hangingPunct="1"/>
            <a:r>
              <a:rPr lang="en-US" dirty="0" smtClean="0"/>
              <a:t>Network Management</a:t>
            </a:r>
          </a:p>
          <a:p>
            <a:pPr lvl="1" eaLnBrk="1" hangingPunct="1"/>
            <a:r>
              <a:rPr lang="en-US" dirty="0" smtClean="0"/>
              <a:t>Systems Management</a:t>
            </a:r>
          </a:p>
          <a:p>
            <a:pPr lvl="1" eaLnBrk="1" hangingPunct="1"/>
            <a:r>
              <a:rPr lang="en-US" dirty="0" smtClean="0"/>
              <a:t>Application Management</a:t>
            </a:r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dirty="0" smtClean="0"/>
              <a:t>What is the reason to distinguish?</a:t>
            </a:r>
          </a:p>
        </p:txBody>
      </p:sp>
      <p:sp>
        <p:nvSpPr>
          <p:cNvPr id="6150" name="Line 4"/>
          <p:cNvSpPr>
            <a:spLocks noChangeShapeType="1"/>
          </p:cNvSpPr>
          <p:nvPr/>
        </p:nvSpPr>
        <p:spPr bwMode="auto">
          <a:xfrm>
            <a:off x="1219200" y="1600200"/>
            <a:ext cx="0" cy="9144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1" name="Line 5"/>
          <p:cNvSpPr>
            <a:spLocks noChangeShapeType="1"/>
          </p:cNvSpPr>
          <p:nvPr/>
        </p:nvSpPr>
        <p:spPr bwMode="auto">
          <a:xfrm flipV="1">
            <a:off x="3276600" y="1524000"/>
            <a:ext cx="0" cy="990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mtClean="0">
                <a:solidFill>
                  <a:srgbClr val="000000"/>
                </a:solidFill>
                <a:latin typeface="Tahoma" pitchFamily="34" charset="0"/>
              </a:rPr>
              <a:t>IT 4333/6723 Network Management</a:t>
            </a:r>
          </a:p>
        </p:txBody>
      </p:sp>
      <p:sp>
        <p:nvSpPr>
          <p:cNvPr id="71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CD6F4BC6-BCB0-4B57-B375-9CCABBD2977D}" type="slidenum">
              <a:rPr lang="en-US" smtClean="0">
                <a:solidFill>
                  <a:srgbClr val="000000"/>
                </a:solidFill>
                <a:latin typeface="Tahoma" pitchFamily="34" charset="0"/>
              </a:rPr>
              <a:pPr/>
              <a:t>5</a:t>
            </a:fld>
            <a:endParaRPr lang="en-US" smtClean="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Network Management: Goals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Operate the network at the lowest cost</a:t>
            </a:r>
          </a:p>
          <a:p>
            <a:pPr eaLnBrk="1" hangingPunct="1"/>
            <a:r>
              <a:rPr lang="en-US" smtClean="0"/>
              <a:t>Provide better customer experience</a:t>
            </a:r>
          </a:p>
          <a:p>
            <a:pPr eaLnBrk="1" hangingPunct="1"/>
            <a:r>
              <a:rPr lang="en-US" smtClean="0"/>
              <a:t>Guarantee the highest quality of service</a:t>
            </a:r>
          </a:p>
          <a:p>
            <a:pPr eaLnBrk="1" hangingPunct="1"/>
            <a:r>
              <a:rPr lang="en-US" smtClean="0"/>
              <a:t>Roll out services fast and efficiently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What is the ultimate goal of network management?</a:t>
            </a:r>
          </a:p>
        </p:txBody>
      </p:sp>
    </p:spTree>
  </p:cSld>
  <p:clrMapOvr>
    <a:masterClrMapping/>
  </p:clrMapOvr>
  <p:transition spd="med"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mtClean="0">
                <a:solidFill>
                  <a:srgbClr val="000000"/>
                </a:solidFill>
                <a:latin typeface="Tahoma" pitchFamily="34" charset="0"/>
              </a:rPr>
              <a:t>IT 4333/6723 Network Management</a:t>
            </a:r>
          </a:p>
        </p:txBody>
      </p:sp>
      <p:sp>
        <p:nvSpPr>
          <p:cNvPr id="81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2CC657E-2093-4CE2-A40E-D13F287B133E}" type="slidenum">
              <a:rPr lang="en-US" smtClean="0">
                <a:solidFill>
                  <a:srgbClr val="000000"/>
                </a:solidFill>
                <a:latin typeface="Tahoma" pitchFamily="34" charset="0"/>
              </a:rPr>
              <a:pPr/>
              <a:t>6</a:t>
            </a:fld>
            <a:endParaRPr lang="en-US" smtClean="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Network Management: Cost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685800"/>
            <a:ext cx="7848600" cy="6019800"/>
          </a:xfrm>
        </p:spPr>
        <p:txBody>
          <a:bodyPr/>
          <a:lstStyle/>
          <a:p>
            <a:pPr eaLnBrk="1" hangingPunct="1"/>
            <a:r>
              <a:rPr lang="en-US" smtClean="0"/>
              <a:t>Minimize the total cost of ownership (TCO)</a:t>
            </a:r>
          </a:p>
          <a:p>
            <a:pPr lvl="1" eaLnBrk="1" hangingPunct="1"/>
            <a:r>
              <a:rPr lang="en-US" smtClean="0"/>
              <a:t>equipment cost (amortized over several years)</a:t>
            </a:r>
          </a:p>
          <a:p>
            <a:pPr lvl="1" eaLnBrk="1" hangingPunct="1"/>
            <a:r>
              <a:rPr lang="en-US" smtClean="0"/>
              <a:t>operational cost (operating personnel, electricity, etc)</a:t>
            </a:r>
          </a:p>
          <a:p>
            <a:pPr eaLnBrk="1" hangingPunct="1"/>
            <a:r>
              <a:rPr lang="en-US" smtClean="0"/>
              <a:t>Some reasons for high TCO (cisco.com):</a:t>
            </a:r>
          </a:p>
          <a:p>
            <a:pPr lvl="1" eaLnBrk="1" hangingPunct="1"/>
            <a:r>
              <a:rPr lang="en-US" smtClean="0"/>
              <a:t>Hardware diversity</a:t>
            </a:r>
          </a:p>
          <a:p>
            <a:pPr lvl="1" eaLnBrk="1" hangingPunct="1"/>
            <a:r>
              <a:rPr lang="en-US" smtClean="0"/>
              <a:t>Configuration and support complexities</a:t>
            </a:r>
          </a:p>
          <a:p>
            <a:pPr lvl="1" eaLnBrk="1" hangingPunct="1"/>
            <a:r>
              <a:rPr lang="en-US" smtClean="0"/>
              <a:t>Security and regulatory demands</a:t>
            </a:r>
          </a:p>
          <a:p>
            <a:pPr lvl="1" eaLnBrk="1" hangingPunct="1"/>
            <a:r>
              <a:rPr lang="en-US" smtClean="0"/>
              <a:t>Conflicting performance criteria of equipment</a:t>
            </a:r>
          </a:p>
          <a:p>
            <a:pPr lvl="1" eaLnBrk="1" hangingPunct="1"/>
            <a:r>
              <a:rPr lang="en-US" smtClean="0"/>
              <a:t>Higher costs for incremental services</a:t>
            </a:r>
          </a:p>
          <a:p>
            <a:pPr lvl="1" eaLnBrk="1" hangingPunct="1"/>
            <a:r>
              <a:rPr lang="en-US" smtClean="0"/>
              <a:t>Higher recurring expenses: power, carrier tariff, cooling, and rack space</a:t>
            </a:r>
          </a:p>
          <a:p>
            <a:pPr lvl="1" eaLnBrk="1" hangingPunct="1"/>
            <a:r>
              <a:rPr lang="en-US" smtClean="0"/>
              <a:t>Multiple maintenance contracts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med"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mtClean="0">
                <a:solidFill>
                  <a:srgbClr val="000000"/>
                </a:solidFill>
                <a:latin typeface="Tahoma" pitchFamily="34" charset="0"/>
              </a:rPr>
              <a:t>IT 4333/6723 Network Management</a:t>
            </a:r>
          </a:p>
        </p:txBody>
      </p:sp>
      <p:sp>
        <p:nvSpPr>
          <p:cNvPr id="92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99B1A24B-2A5C-4FA2-9035-907FA0C2BCFA}" type="slidenum">
              <a:rPr lang="en-US" smtClean="0">
                <a:solidFill>
                  <a:srgbClr val="000000"/>
                </a:solidFill>
                <a:latin typeface="Tahoma" pitchFamily="34" charset="0"/>
              </a:rPr>
              <a:pPr/>
              <a:t>7</a:t>
            </a:fld>
            <a:endParaRPr lang="en-US" smtClean="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Network Management: Tools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Types:</a:t>
            </a:r>
          </a:p>
          <a:p>
            <a:pPr lvl="1" eaLnBrk="1" hangingPunct="1"/>
            <a:r>
              <a:rPr lang="en-US" smtClean="0"/>
              <a:t>Network testing and troubleshooting tools</a:t>
            </a:r>
          </a:p>
          <a:p>
            <a:pPr lvl="1" eaLnBrk="1" hangingPunct="1"/>
            <a:r>
              <a:rPr lang="en-US" smtClean="0"/>
              <a:t>Systems that facilitate turn-up of services </a:t>
            </a:r>
          </a:p>
          <a:p>
            <a:pPr lvl="1" eaLnBrk="1" hangingPunct="1"/>
            <a:r>
              <a:rPr lang="en-US" smtClean="0"/>
              <a:t>automate provisioning</a:t>
            </a:r>
          </a:p>
          <a:p>
            <a:pPr lvl="1" eaLnBrk="1" hangingPunct="1"/>
            <a:r>
              <a:rPr lang="en-US" smtClean="0"/>
              <a:t>Performance reporting tools and bottleneck analysis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Benefits?</a:t>
            </a:r>
          </a:p>
        </p:txBody>
      </p:sp>
    </p:spTree>
  </p:cSld>
  <p:clrMapOvr>
    <a:masterClrMapping/>
  </p:clrMapOvr>
  <p:transition spd="med"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mtClean="0">
                <a:solidFill>
                  <a:srgbClr val="000000"/>
                </a:solidFill>
                <a:latin typeface="Tahoma" pitchFamily="34" charset="0"/>
              </a:rPr>
              <a:t>IT 4333/6723 Network Management</a:t>
            </a:r>
          </a:p>
        </p:txBody>
      </p:sp>
      <p:sp>
        <p:nvSpPr>
          <p:cNvPr id="102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B401055-2B54-40D8-8228-73128F0D8762}" type="slidenum">
              <a:rPr lang="en-US" smtClean="0">
                <a:solidFill>
                  <a:srgbClr val="000000"/>
                </a:solidFill>
                <a:latin typeface="Tahoma" pitchFamily="34" charset="0"/>
              </a:rPr>
              <a:pPr/>
              <a:t>8</a:t>
            </a:fld>
            <a:endParaRPr lang="en-US" smtClean="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Network Management: Quality</a:t>
            </a:r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Bandwidth that it is effectively available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Reliability and the availability of a communication service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Ways to improve: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redundant hardware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redundant communication path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rerouting traffic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systems for end-to-end provisioning of a service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performance trend analysis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alarm correlation capabilities (identification of the root cause)</a:t>
            </a:r>
          </a:p>
        </p:txBody>
      </p:sp>
    </p:spTree>
  </p:cSld>
  <p:clrMapOvr>
    <a:masterClrMapping/>
  </p:clrMapOvr>
  <p:transition spd="med"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mtClean="0">
                <a:solidFill>
                  <a:srgbClr val="000000"/>
                </a:solidFill>
                <a:latin typeface="Tahoma" pitchFamily="34" charset="0"/>
              </a:rPr>
              <a:t>IT 4333/6723 Network Management</a:t>
            </a:r>
          </a:p>
        </p:txBody>
      </p:sp>
      <p:sp>
        <p:nvSpPr>
          <p:cNvPr id="112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4E297238-522C-4F45-A920-067504C7F318}" type="slidenum">
              <a:rPr lang="en-US" smtClean="0">
                <a:solidFill>
                  <a:srgbClr val="000000"/>
                </a:solidFill>
                <a:latin typeface="Tahoma" pitchFamily="34" charset="0"/>
              </a:rPr>
              <a:pPr/>
              <a:t>9</a:t>
            </a:fld>
            <a:endParaRPr lang="en-US" smtClean="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7848600" cy="914400"/>
          </a:xfrm>
        </p:spPr>
        <p:txBody>
          <a:bodyPr/>
          <a:lstStyle/>
          <a:p>
            <a:pPr eaLnBrk="1" hangingPunct="1"/>
            <a:r>
              <a:rPr lang="en-US" sz="2800" smtClean="0"/>
              <a:t>How to quantify the return on investment in network (with respect to quality)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7848600" cy="5486400"/>
          </a:xfrm>
        </p:spPr>
        <p:txBody>
          <a:bodyPr/>
          <a:lstStyle/>
          <a:p>
            <a:pPr eaLnBrk="1" hangingPunct="1"/>
            <a:r>
              <a:rPr lang="en-US" smtClean="0"/>
              <a:t>One possibility is to consider opportunity cost, the cost if quality is not met. </a:t>
            </a:r>
          </a:p>
          <a:p>
            <a:pPr eaLnBrk="1" hangingPunct="1"/>
            <a:r>
              <a:rPr lang="en-US" smtClean="0"/>
              <a:t>Examples:</a:t>
            </a:r>
          </a:p>
          <a:p>
            <a:pPr lvl="1" eaLnBrk="1" hangingPunct="1"/>
            <a:r>
              <a:rPr lang="en-US" smtClean="0"/>
              <a:t>lost revenue from customers taking their business elsewhere</a:t>
            </a:r>
          </a:p>
          <a:p>
            <a:pPr lvl="1" eaLnBrk="1" hangingPunct="1"/>
            <a:r>
              <a:rPr lang="en-US" smtClean="0"/>
              <a:t>increased networking cost from inefficient utilization or network resources</a:t>
            </a:r>
          </a:p>
          <a:p>
            <a:pPr lvl="1" eaLnBrk="1" hangingPunct="1"/>
            <a:r>
              <a:rPr lang="en-US" smtClean="0"/>
              <a:t>higher operational cost</a:t>
            </a:r>
          </a:p>
        </p:txBody>
      </p:sp>
    </p:spTree>
  </p:cSld>
  <p:clrMapOvr>
    <a:masterClrMapping/>
  </p:clrMapOvr>
  <p:transition spd="med">
    <p:fade thruBlk="1"/>
  </p:transition>
</p:sld>
</file>

<file path=ppt/theme/theme1.xml><?xml version="1.0" encoding="utf-8"?>
<a:theme xmlns:a="http://schemas.openxmlformats.org/drawingml/2006/main" name="lectures">
  <a:themeElements>
    <a:clrScheme name="lectures 13">
      <a:dk1>
        <a:srgbClr val="777777"/>
      </a:dk1>
      <a:lt1>
        <a:srgbClr val="969696"/>
      </a:lt1>
      <a:dk2>
        <a:srgbClr val="686B5D"/>
      </a:dk2>
      <a:lt2>
        <a:srgbClr val="4E4E44"/>
      </a:lt2>
      <a:accent1>
        <a:srgbClr val="909082"/>
      </a:accent1>
      <a:accent2>
        <a:srgbClr val="809EA8"/>
      </a:accent2>
      <a:accent3>
        <a:srgbClr val="B9BAB6"/>
      </a:accent3>
      <a:accent4>
        <a:srgbClr val="7F7F7F"/>
      </a:accent4>
      <a:accent5>
        <a:srgbClr val="C6C6C1"/>
      </a:accent5>
      <a:accent6>
        <a:srgbClr val="738F98"/>
      </a:accent6>
      <a:hlink>
        <a:srgbClr val="008000"/>
      </a:hlink>
      <a:folHlink>
        <a:srgbClr val="4C833D"/>
      </a:folHlink>
    </a:clrScheme>
    <a:fontScheme name="lectures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ectur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s 10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s 11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s 12">
        <a:dk1>
          <a:srgbClr val="777777"/>
        </a:dk1>
        <a:lt1>
          <a:srgbClr val="969696"/>
        </a:lt1>
        <a:dk2>
          <a:srgbClr val="686B5D"/>
        </a:dk2>
        <a:lt2>
          <a:srgbClr val="4E4E44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7F7F7F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s 13">
        <a:dk1>
          <a:srgbClr val="777777"/>
        </a:dk1>
        <a:lt1>
          <a:srgbClr val="969696"/>
        </a:lt1>
        <a:dk2>
          <a:srgbClr val="686B5D"/>
        </a:dk2>
        <a:lt2>
          <a:srgbClr val="4E4E44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7F7F7F"/>
        </a:accent4>
        <a:accent5>
          <a:srgbClr val="C6C6C1"/>
        </a:accent5>
        <a:accent6>
          <a:srgbClr val="738F98"/>
        </a:accent6>
        <a:hlink>
          <a:srgbClr val="008000"/>
        </a:hlink>
        <a:folHlink>
          <a:srgbClr val="4C833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lectures</Template>
  <TotalTime>1900</TotalTime>
  <Words>743</Words>
  <Application>Microsoft Office PowerPoint</Application>
  <PresentationFormat>On-screen Show (4:3)</PresentationFormat>
  <Paragraphs>162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Arial Black</vt:lpstr>
      <vt:lpstr>Tahoma</vt:lpstr>
      <vt:lpstr>lectures</vt:lpstr>
      <vt:lpstr>Network Management</vt:lpstr>
      <vt:lpstr>Objectives</vt:lpstr>
      <vt:lpstr>Defining Network Management</vt:lpstr>
      <vt:lpstr>Network Management</vt:lpstr>
      <vt:lpstr>Network Management: Goals</vt:lpstr>
      <vt:lpstr>Network Management: Cost</vt:lpstr>
      <vt:lpstr>Network Management: Tools</vt:lpstr>
      <vt:lpstr>Network Management: Quality</vt:lpstr>
      <vt:lpstr>How to quantify the return on investment in network (with respect to quality)</vt:lpstr>
      <vt:lpstr>Network Management: Revenue </vt:lpstr>
      <vt:lpstr>Who is interested in Network Management</vt:lpstr>
      <vt:lpstr>Network Management Complexities</vt:lpstr>
      <vt:lpstr>Network Management: Technical Challenges</vt:lpstr>
      <vt:lpstr>Network Management: Organization and Operation Challenges</vt:lpstr>
      <vt:lpstr>Review Questions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</dc:title>
  <dc:creator>Svetlana Peltsverger</dc:creator>
  <cp:lastModifiedBy>ASUS1</cp:lastModifiedBy>
  <cp:revision>35</cp:revision>
  <cp:lastPrinted>1601-01-01T00:00:00Z</cp:lastPrinted>
  <dcterms:created xsi:type="dcterms:W3CDTF">2006-05-16T23:09:20Z</dcterms:created>
  <dcterms:modified xsi:type="dcterms:W3CDTF">2017-12-10T00:22:51Z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5</vt:i4>
  </property>
</Properties>
</file>