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5" r:id="rId2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3874" y="1334541"/>
            <a:ext cx="8476250" cy="22237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11693" y="0"/>
            <a:ext cx="8920613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0225" y="196024"/>
            <a:ext cx="8083550" cy="11264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87425" y="1657985"/>
            <a:ext cx="7169150" cy="269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mininet.org/" TargetMode="External"/><Relationship Id="rId2" Type="http://schemas.openxmlformats.org/officeDocument/2006/relationships/hyperlink" Target="http://api.mininet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mininet/mininet/wiki/Introduction-to-Mininet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mininet.org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teaching.mininet.org/" TargetMode="External"/><Relationship Id="rId2" Type="http://schemas.openxmlformats.org/officeDocument/2006/relationships/hyperlink" Target="http://mininet.ore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987425" y="1657985"/>
            <a:ext cx="7169150" cy="1364476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79375" marR="5080" indent="642620" algn="ctr">
              <a:lnSpc>
                <a:spcPct val="100299"/>
              </a:lnSpc>
              <a:spcBef>
                <a:spcPts val="80"/>
              </a:spcBef>
            </a:pPr>
            <a:r>
              <a:rPr sz="4400" b="1" spc="-5" dirty="0" smtClean="0">
                <a:latin typeface="Arial"/>
                <a:cs typeface="Arial"/>
              </a:rPr>
              <a:t>Computer  </a:t>
            </a:r>
            <a:r>
              <a:rPr lang="en-US" sz="4400" b="1" spc="-5" dirty="0" smtClean="0">
                <a:latin typeface="Arial"/>
                <a:cs typeface="Arial"/>
              </a:rPr>
              <a:t>N</a:t>
            </a:r>
            <a:r>
              <a:rPr sz="4400" b="1" spc="-5" dirty="0" smtClean="0">
                <a:latin typeface="Arial"/>
                <a:cs typeface="Arial"/>
              </a:rPr>
              <a:t>etworking </a:t>
            </a:r>
            <a:r>
              <a:rPr sz="4400" b="1" spc="-10" dirty="0">
                <a:latin typeface="Arial"/>
                <a:cs typeface="Arial"/>
              </a:rPr>
              <a:t>with</a:t>
            </a:r>
            <a:r>
              <a:rPr sz="4400" b="1" spc="-105" dirty="0">
                <a:latin typeface="Arial"/>
                <a:cs typeface="Arial"/>
              </a:rPr>
              <a:t> </a:t>
            </a:r>
            <a:r>
              <a:rPr sz="4400" b="1" dirty="0">
                <a:latin typeface="Arial"/>
                <a:cs typeface="Arial"/>
              </a:rPr>
              <a:t>Mininet</a:t>
            </a:r>
            <a:endParaRPr sz="4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748474"/>
            <a:ext cx="50634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Wouldn’t </a:t>
            </a:r>
            <a:r>
              <a:rPr spc="-5" dirty="0"/>
              <a:t>it be </a:t>
            </a:r>
            <a:r>
              <a:rPr spc="-10" dirty="0"/>
              <a:t>great</a:t>
            </a:r>
            <a:r>
              <a:rPr spc="-100" dirty="0"/>
              <a:t> </a:t>
            </a:r>
            <a:r>
              <a:rPr spc="-5" dirty="0"/>
              <a:t>if...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0225" y="1734185"/>
            <a:ext cx="7987030" cy="398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latin typeface="Arial"/>
                <a:cs typeface="Arial"/>
              </a:rPr>
              <a:t>We had </a:t>
            </a:r>
            <a:r>
              <a:rPr sz="3000" dirty="0">
                <a:latin typeface="Arial"/>
                <a:cs typeface="Arial"/>
              </a:rPr>
              <a:t>a simple </a:t>
            </a:r>
            <a:r>
              <a:rPr sz="3000" dirty="0">
                <a:solidFill>
                  <a:srgbClr val="980000"/>
                </a:solidFill>
                <a:latin typeface="Arial"/>
                <a:cs typeface="Arial"/>
              </a:rPr>
              <a:t>command-line </a:t>
            </a:r>
            <a:r>
              <a:rPr sz="3000" spc="-5" dirty="0">
                <a:solidFill>
                  <a:srgbClr val="980000"/>
                </a:solidFill>
                <a:latin typeface="Arial"/>
                <a:cs typeface="Arial"/>
              </a:rPr>
              <a:t>tool </a:t>
            </a:r>
            <a:r>
              <a:rPr sz="3000" spc="-5" dirty="0">
                <a:latin typeface="Arial"/>
                <a:cs typeface="Arial"/>
              </a:rPr>
              <a:t>and/or </a:t>
            </a:r>
            <a:r>
              <a:rPr sz="3000" spc="-5" dirty="0">
                <a:solidFill>
                  <a:srgbClr val="980000"/>
                </a:solidFill>
                <a:latin typeface="Arial"/>
                <a:cs typeface="Arial"/>
              </a:rPr>
              <a:t>API  </a:t>
            </a:r>
            <a:r>
              <a:rPr sz="3000" spc="-5" dirty="0">
                <a:latin typeface="Arial"/>
                <a:cs typeface="Arial"/>
              </a:rPr>
              <a:t>that did this for us</a:t>
            </a:r>
            <a:r>
              <a:rPr sz="3000" spc="-3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automatically?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150">
              <a:latin typeface="Times New Roman"/>
              <a:cs typeface="Times New Roman"/>
            </a:endParaRPr>
          </a:p>
          <a:p>
            <a:pPr marL="12700" marR="130810">
              <a:lnSpc>
                <a:spcPct val="100000"/>
              </a:lnSpc>
            </a:pPr>
            <a:r>
              <a:rPr sz="3000" spc="-5" dirty="0">
                <a:latin typeface="Arial"/>
                <a:cs typeface="Arial"/>
              </a:rPr>
              <a:t>It allowed us to </a:t>
            </a:r>
            <a:r>
              <a:rPr sz="3000" spc="-5" dirty="0">
                <a:solidFill>
                  <a:srgbClr val="980000"/>
                </a:solidFill>
                <a:latin typeface="Arial"/>
                <a:cs typeface="Arial"/>
              </a:rPr>
              <a:t>easily </a:t>
            </a:r>
            <a:r>
              <a:rPr sz="3000" dirty="0">
                <a:solidFill>
                  <a:srgbClr val="980000"/>
                </a:solidFill>
                <a:latin typeface="Arial"/>
                <a:cs typeface="Arial"/>
              </a:rPr>
              <a:t>create </a:t>
            </a:r>
            <a:r>
              <a:rPr sz="3000" spc="-5" dirty="0">
                <a:solidFill>
                  <a:srgbClr val="980000"/>
                </a:solidFill>
                <a:latin typeface="Arial"/>
                <a:cs typeface="Arial"/>
              </a:rPr>
              <a:t>topologies </a:t>
            </a:r>
            <a:r>
              <a:rPr sz="3000" spc="-5" dirty="0">
                <a:latin typeface="Arial"/>
                <a:cs typeface="Arial"/>
              </a:rPr>
              <a:t>of  </a:t>
            </a:r>
            <a:r>
              <a:rPr sz="3000" dirty="0">
                <a:latin typeface="Arial"/>
                <a:cs typeface="Arial"/>
              </a:rPr>
              <a:t>varying size, </a:t>
            </a:r>
            <a:r>
              <a:rPr sz="3000" spc="-5" dirty="0">
                <a:latin typeface="Arial"/>
                <a:cs typeface="Arial"/>
              </a:rPr>
              <a:t>up to </a:t>
            </a:r>
            <a:r>
              <a:rPr sz="3000" spc="-5" dirty="0">
                <a:solidFill>
                  <a:srgbClr val="980000"/>
                </a:solidFill>
                <a:latin typeface="Arial"/>
                <a:cs typeface="Arial"/>
              </a:rPr>
              <a:t>hundreds of nodes</a:t>
            </a:r>
            <a:r>
              <a:rPr sz="3000" spc="-5" dirty="0">
                <a:latin typeface="Arial"/>
                <a:cs typeface="Arial"/>
              </a:rPr>
              <a:t>, and </a:t>
            </a:r>
            <a:r>
              <a:rPr sz="3000" dirty="0">
                <a:latin typeface="Arial"/>
                <a:cs typeface="Arial"/>
              </a:rPr>
              <a:t>run  </a:t>
            </a:r>
            <a:r>
              <a:rPr sz="3000" spc="-5" dirty="0">
                <a:latin typeface="Arial"/>
                <a:cs typeface="Arial"/>
              </a:rPr>
              <a:t>tests on</a:t>
            </a:r>
            <a:r>
              <a:rPr sz="3000" spc="-1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them?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000" spc="-5" dirty="0">
                <a:latin typeface="Arial"/>
                <a:cs typeface="Arial"/>
              </a:rPr>
              <a:t>It was already </a:t>
            </a:r>
            <a:r>
              <a:rPr sz="3000" spc="-5" dirty="0">
                <a:solidFill>
                  <a:srgbClr val="980000"/>
                </a:solidFill>
                <a:latin typeface="Arial"/>
                <a:cs typeface="Arial"/>
              </a:rPr>
              <a:t>included in</a:t>
            </a:r>
            <a:r>
              <a:rPr sz="3000" spc="5" dirty="0">
                <a:solidFill>
                  <a:srgbClr val="980000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980000"/>
                </a:solidFill>
                <a:latin typeface="Arial"/>
                <a:cs typeface="Arial"/>
              </a:rPr>
              <a:t>Ubuntu</a:t>
            </a:r>
            <a:r>
              <a:rPr sz="3000" spc="-5" dirty="0">
                <a:latin typeface="Arial"/>
                <a:cs typeface="Arial"/>
              </a:rPr>
              <a:t>?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748474"/>
            <a:ext cx="49676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Introduction </a:t>
            </a:r>
            <a:r>
              <a:rPr spc="-5" dirty="0"/>
              <a:t>to</a:t>
            </a:r>
            <a:r>
              <a:rPr spc="-85" dirty="0"/>
              <a:t> </a:t>
            </a:r>
            <a:r>
              <a:rPr dirty="0"/>
              <a:t>Mininet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95"/>
              </a:spcBef>
            </a:pPr>
            <a:r>
              <a:rPr spc="-10" dirty="0"/>
              <a:t>Platforms </a:t>
            </a:r>
            <a:r>
              <a:rPr spc="-5" dirty="0"/>
              <a:t>for Network/Systems Teaching  Network </a:t>
            </a:r>
            <a:r>
              <a:rPr spc="-10" dirty="0"/>
              <a:t>Emulator</a:t>
            </a:r>
            <a:r>
              <a:rPr spc="-20" dirty="0"/>
              <a:t> </a:t>
            </a:r>
            <a:r>
              <a:rPr spc="-5" dirty="0"/>
              <a:t>Architecture</a:t>
            </a:r>
          </a:p>
          <a:p>
            <a:pPr marL="12700" marR="1017905">
              <a:lnSpc>
                <a:spcPts val="4200"/>
              </a:lnSpc>
              <a:spcBef>
                <a:spcPts val="240"/>
              </a:spcBef>
            </a:pPr>
            <a:r>
              <a:rPr b="1" dirty="0">
                <a:solidFill>
                  <a:srgbClr val="990000"/>
                </a:solidFill>
                <a:latin typeface="Arial"/>
                <a:cs typeface="Arial"/>
              </a:rPr>
              <a:t>Mininet: </a:t>
            </a:r>
            <a:r>
              <a:rPr b="1" spc="-5" dirty="0">
                <a:solidFill>
                  <a:srgbClr val="990000"/>
                </a:solidFill>
                <a:latin typeface="Arial"/>
                <a:cs typeface="Arial"/>
              </a:rPr>
              <a:t>Basic Usage, CLI, API  </a:t>
            </a:r>
            <a:r>
              <a:rPr spc="-10" dirty="0"/>
              <a:t>Example </a:t>
            </a:r>
            <a:r>
              <a:rPr spc="-5" dirty="0"/>
              <a:t>Demos: Network Security  Conclusion and</a:t>
            </a:r>
            <a:r>
              <a:rPr spc="-20" dirty="0"/>
              <a:t> </a:t>
            </a:r>
            <a:r>
              <a:rPr spc="-5" dirty="0"/>
              <a:t>Questions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70"/>
              </a:spcBef>
            </a:pPr>
            <a:r>
              <a:rPr spc="-5" dirty="0"/>
              <a:t>Mininet command </a:t>
            </a:r>
            <a:r>
              <a:rPr spc="-10" dirty="0"/>
              <a:t>line </a:t>
            </a:r>
            <a:r>
              <a:rPr spc="-5" dirty="0"/>
              <a:t>tool and CLI  demo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0225" y="1657985"/>
            <a:ext cx="7757159" cy="462597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431165" algn="l"/>
              </a:tabLst>
            </a:pPr>
            <a:r>
              <a:rPr sz="3000" dirty="0">
                <a:latin typeface="Consolas"/>
                <a:cs typeface="Consolas"/>
              </a:rPr>
              <a:t>#	</a:t>
            </a:r>
            <a:r>
              <a:rPr sz="3000" spc="-5" dirty="0">
                <a:solidFill>
                  <a:srgbClr val="980000"/>
                </a:solidFill>
                <a:latin typeface="Consolas"/>
                <a:cs typeface="Consolas"/>
              </a:rPr>
              <a:t>mn</a:t>
            </a:r>
            <a:endParaRPr sz="3000">
              <a:latin typeface="Consolas"/>
              <a:cs typeface="Consolas"/>
            </a:endParaRPr>
          </a:p>
          <a:p>
            <a:pPr marL="12700" marR="195580">
              <a:lnSpc>
                <a:spcPct val="100000"/>
              </a:lnSpc>
              <a:spcBef>
                <a:spcPts val="600"/>
              </a:spcBef>
              <a:tabLst>
                <a:tab pos="431165" algn="l"/>
              </a:tabLst>
            </a:pPr>
            <a:r>
              <a:rPr sz="3000" dirty="0">
                <a:latin typeface="Consolas"/>
                <a:cs typeface="Consolas"/>
              </a:rPr>
              <a:t>#	</a:t>
            </a:r>
            <a:r>
              <a:rPr sz="3000" spc="-5" dirty="0">
                <a:solidFill>
                  <a:srgbClr val="980000"/>
                </a:solidFill>
                <a:latin typeface="Consolas"/>
                <a:cs typeface="Consolas"/>
              </a:rPr>
              <a:t>mn --topo </a:t>
            </a:r>
            <a:r>
              <a:rPr sz="3000" spc="-5" dirty="0">
                <a:latin typeface="Consolas"/>
                <a:cs typeface="Consolas"/>
              </a:rPr>
              <a:t>tree,depth=3,fanout=3 </a:t>
            </a:r>
            <a:r>
              <a:rPr sz="3000" spc="-5" dirty="0">
                <a:solidFill>
                  <a:srgbClr val="980000"/>
                </a:solidFill>
                <a:latin typeface="Consolas"/>
                <a:cs typeface="Consolas"/>
              </a:rPr>
              <a:t>--  link</a:t>
            </a:r>
            <a:r>
              <a:rPr sz="3000" spc="-5" dirty="0">
                <a:latin typeface="Consolas"/>
                <a:cs typeface="Consolas"/>
              </a:rPr>
              <a:t>=tc,bw=10</a:t>
            </a:r>
            <a:endParaRPr sz="30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</a:pPr>
            <a:r>
              <a:rPr sz="3000" spc="-5" dirty="0">
                <a:latin typeface="Consolas"/>
                <a:cs typeface="Consolas"/>
              </a:rPr>
              <a:t>mininet&gt; xterm h1</a:t>
            </a:r>
            <a:r>
              <a:rPr sz="3000" spc="-35" dirty="0">
                <a:latin typeface="Consolas"/>
                <a:cs typeface="Consolas"/>
              </a:rPr>
              <a:t> </a:t>
            </a:r>
            <a:r>
              <a:rPr sz="3000" spc="-5" dirty="0">
                <a:latin typeface="Consolas"/>
                <a:cs typeface="Consolas"/>
              </a:rPr>
              <a:t>h2</a:t>
            </a:r>
            <a:endParaRPr sz="30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3000" spc="-5" dirty="0">
                <a:latin typeface="Consolas"/>
                <a:cs typeface="Consolas"/>
              </a:rPr>
              <a:t>h1# wireshark</a:t>
            </a:r>
            <a:r>
              <a:rPr sz="3000" spc="-25" dirty="0">
                <a:latin typeface="Consolas"/>
                <a:cs typeface="Consolas"/>
              </a:rPr>
              <a:t> </a:t>
            </a:r>
            <a:r>
              <a:rPr sz="3000" dirty="0">
                <a:latin typeface="Consolas"/>
                <a:cs typeface="Consolas"/>
              </a:rPr>
              <a:t>&amp;</a:t>
            </a:r>
            <a:endParaRPr sz="3000">
              <a:latin typeface="Consolas"/>
              <a:cs typeface="Consolas"/>
            </a:endParaRPr>
          </a:p>
          <a:p>
            <a:pPr marL="12700" marR="423545">
              <a:lnSpc>
                <a:spcPct val="114599"/>
              </a:lnSpc>
            </a:pPr>
            <a:r>
              <a:rPr sz="3000" spc="-5" dirty="0">
                <a:latin typeface="Consolas"/>
                <a:cs typeface="Consolas"/>
              </a:rPr>
              <a:t>h2# python -m SimpleHTTPServer 80</a:t>
            </a:r>
            <a:r>
              <a:rPr sz="3000" spc="-105" dirty="0">
                <a:latin typeface="Consolas"/>
                <a:cs typeface="Consolas"/>
              </a:rPr>
              <a:t> </a:t>
            </a:r>
            <a:r>
              <a:rPr sz="3000" dirty="0">
                <a:latin typeface="Consolas"/>
                <a:cs typeface="Consolas"/>
              </a:rPr>
              <a:t>&amp;  </a:t>
            </a:r>
            <a:r>
              <a:rPr sz="3000" spc="-5" dirty="0">
                <a:latin typeface="Consolas"/>
                <a:cs typeface="Consolas"/>
              </a:rPr>
              <a:t>h1# firefox</a:t>
            </a:r>
            <a:r>
              <a:rPr sz="3000" spc="-25" dirty="0">
                <a:latin typeface="Consolas"/>
                <a:cs typeface="Consolas"/>
              </a:rPr>
              <a:t> </a:t>
            </a:r>
            <a:r>
              <a:rPr sz="3000" dirty="0">
                <a:latin typeface="Consolas"/>
                <a:cs typeface="Consolas"/>
              </a:rPr>
              <a:t>&amp;</a:t>
            </a:r>
            <a:endParaRPr sz="30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3000" dirty="0">
                <a:latin typeface="Consolas"/>
                <a:cs typeface="Consolas"/>
              </a:rPr>
              <a:t># </a:t>
            </a:r>
            <a:r>
              <a:rPr sz="3000" spc="-5" dirty="0">
                <a:latin typeface="Consolas"/>
                <a:cs typeface="Consolas"/>
              </a:rPr>
              <a:t>mn --topo</a:t>
            </a:r>
            <a:r>
              <a:rPr sz="3000" spc="-40" dirty="0">
                <a:latin typeface="Consolas"/>
                <a:cs typeface="Consolas"/>
              </a:rPr>
              <a:t> </a:t>
            </a:r>
            <a:r>
              <a:rPr sz="3000" spc="-5" dirty="0">
                <a:latin typeface="Consolas"/>
                <a:cs typeface="Consolas"/>
              </a:rPr>
              <a:t>linear,100</a:t>
            </a:r>
            <a:endParaRPr sz="30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3000" dirty="0">
                <a:latin typeface="Consolas"/>
                <a:cs typeface="Consolas"/>
              </a:rPr>
              <a:t># </a:t>
            </a:r>
            <a:r>
              <a:rPr sz="3000" spc="-5" dirty="0">
                <a:latin typeface="Consolas"/>
                <a:cs typeface="Consolas"/>
              </a:rPr>
              <a:t>mn --custom custom.py --topo</a:t>
            </a:r>
            <a:r>
              <a:rPr sz="3000" spc="-114" dirty="0">
                <a:latin typeface="Consolas"/>
                <a:cs typeface="Consolas"/>
              </a:rPr>
              <a:t> </a:t>
            </a:r>
            <a:r>
              <a:rPr sz="3000" spc="-5" dirty="0">
                <a:latin typeface="Consolas"/>
                <a:cs typeface="Consolas"/>
              </a:rPr>
              <a:t>mytopo</a:t>
            </a:r>
            <a:endParaRPr sz="30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748474"/>
            <a:ext cx="45478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Mininet's </a:t>
            </a:r>
            <a:r>
              <a:rPr spc="-10" dirty="0"/>
              <a:t>Python</a:t>
            </a:r>
            <a:r>
              <a:rPr spc="-95" dirty="0"/>
              <a:t> </a:t>
            </a:r>
            <a:r>
              <a:rPr spc="-5" dirty="0"/>
              <a:t>API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0225" y="1581785"/>
            <a:ext cx="7880350" cy="4673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052195">
              <a:lnSpc>
                <a:spcPct val="116700"/>
              </a:lnSpc>
              <a:spcBef>
                <a:spcPts val="95"/>
              </a:spcBef>
            </a:pPr>
            <a:r>
              <a:rPr sz="3000" spc="-5" dirty="0">
                <a:latin typeface="Arial"/>
                <a:cs typeface="Arial"/>
              </a:rPr>
              <a:t>Core of </a:t>
            </a:r>
            <a:r>
              <a:rPr sz="3000" dirty="0">
                <a:latin typeface="Arial"/>
                <a:cs typeface="Arial"/>
              </a:rPr>
              <a:t>Mininet!! </a:t>
            </a:r>
            <a:r>
              <a:rPr sz="3000" spc="-10" dirty="0">
                <a:latin typeface="Arial"/>
                <a:cs typeface="Arial"/>
              </a:rPr>
              <a:t>Everything </a:t>
            </a:r>
            <a:r>
              <a:rPr sz="3000" spc="-5" dirty="0">
                <a:latin typeface="Arial"/>
                <a:cs typeface="Arial"/>
              </a:rPr>
              <a:t>is built on it.  </a:t>
            </a:r>
            <a:r>
              <a:rPr sz="3000" spc="-10" dirty="0">
                <a:latin typeface="Arial"/>
                <a:cs typeface="Arial"/>
              </a:rPr>
              <a:t>Python </a:t>
            </a:r>
            <a:r>
              <a:rPr sz="3000" spc="-5" dirty="0">
                <a:latin typeface="Arial"/>
                <a:cs typeface="Arial"/>
              </a:rPr>
              <a:t>&gt;&gt;</a:t>
            </a:r>
            <a:r>
              <a:rPr sz="3000" spc="-2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JSON/XML/etc.</a:t>
            </a:r>
            <a:endParaRPr sz="3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3000" spc="-10" dirty="0">
                <a:latin typeface="Arial"/>
                <a:cs typeface="Arial"/>
              </a:rPr>
              <a:t>Easy </a:t>
            </a:r>
            <a:r>
              <a:rPr sz="3000" spc="-5" dirty="0">
                <a:latin typeface="Arial"/>
                <a:cs typeface="Arial"/>
              </a:rPr>
              <a:t>and </a:t>
            </a:r>
            <a:r>
              <a:rPr sz="3000" dirty="0">
                <a:latin typeface="Arial"/>
                <a:cs typeface="Arial"/>
              </a:rPr>
              <a:t>(hopefully)</a:t>
            </a:r>
            <a:r>
              <a:rPr sz="3000" spc="-1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fun</a:t>
            </a:r>
            <a:endParaRPr sz="3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sz="3000" spc="-10" dirty="0">
                <a:latin typeface="Arial"/>
                <a:cs typeface="Arial"/>
              </a:rPr>
              <a:t>Python </a:t>
            </a:r>
            <a:r>
              <a:rPr sz="3000" spc="-5" dirty="0">
                <a:latin typeface="Arial"/>
                <a:cs typeface="Arial"/>
              </a:rPr>
              <a:t>is used for </a:t>
            </a:r>
            <a:r>
              <a:rPr sz="3000" i="1" spc="-5" dirty="0">
                <a:latin typeface="Arial"/>
                <a:cs typeface="Arial"/>
              </a:rPr>
              <a:t>orchestration</a:t>
            </a:r>
            <a:r>
              <a:rPr sz="3000" spc="-5" dirty="0">
                <a:latin typeface="Arial"/>
                <a:cs typeface="Arial"/>
              </a:rPr>
              <a:t>, but emulation  is performed by </a:t>
            </a:r>
            <a:r>
              <a:rPr sz="3000" dirty="0">
                <a:latin typeface="Arial"/>
                <a:cs typeface="Arial"/>
              </a:rPr>
              <a:t>compiled C code (Linux +  switches +</a:t>
            </a:r>
            <a:r>
              <a:rPr sz="3000" spc="-2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apps)</a:t>
            </a:r>
            <a:endParaRPr sz="3000">
              <a:latin typeface="Arial"/>
              <a:cs typeface="Arial"/>
            </a:endParaRPr>
          </a:p>
          <a:p>
            <a:pPr marL="12700" marR="4120515">
              <a:lnSpc>
                <a:spcPts val="4200"/>
              </a:lnSpc>
              <a:spcBef>
                <a:spcPts val="240"/>
              </a:spcBef>
            </a:pPr>
            <a:r>
              <a:rPr sz="3000" u="heavy" spc="-5" dirty="0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latin typeface="Arial"/>
                <a:cs typeface="Arial"/>
                <a:hlinkClick r:id="rId2"/>
              </a:rPr>
              <a:t>api.mininet.org </a:t>
            </a:r>
            <a:r>
              <a:rPr sz="3000" spc="-5" dirty="0">
                <a:solidFill>
                  <a:srgbClr val="1155CC"/>
                </a:solidFill>
                <a:latin typeface="Arial"/>
                <a:cs typeface="Arial"/>
              </a:rPr>
              <a:t> </a:t>
            </a:r>
            <a:r>
              <a:rPr sz="3000" u="heavy" spc="-5" dirty="0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latin typeface="Arial"/>
                <a:cs typeface="Arial"/>
                <a:hlinkClick r:id="rId3"/>
              </a:rPr>
              <a:t>docs.mininet.org </a:t>
            </a:r>
            <a:r>
              <a:rPr sz="3000" spc="-5" dirty="0">
                <a:solidFill>
                  <a:srgbClr val="1155CC"/>
                </a:solidFill>
                <a:latin typeface="Arial"/>
                <a:cs typeface="Arial"/>
              </a:rPr>
              <a:t> </a:t>
            </a:r>
            <a:r>
              <a:rPr sz="3000" u="heavy" spc="-5" dirty="0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latin typeface="Arial"/>
                <a:cs typeface="Arial"/>
                <a:hlinkClick r:id="rId4"/>
              </a:rPr>
              <a:t>Introduction to</a:t>
            </a:r>
            <a:r>
              <a:rPr sz="3000" u="heavy" spc="-105" dirty="0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3000" u="heavy" dirty="0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latin typeface="Arial"/>
                <a:cs typeface="Arial"/>
                <a:hlinkClick r:id="rId4"/>
              </a:rPr>
              <a:t>Mininet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748474"/>
            <a:ext cx="40614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Mininet API</a:t>
            </a:r>
            <a:r>
              <a:rPr spc="-90" dirty="0"/>
              <a:t> </a:t>
            </a:r>
            <a:r>
              <a:rPr spc="-5" dirty="0"/>
              <a:t>basics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0225" y="1511680"/>
            <a:ext cx="19100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onsolas"/>
                <a:cs typeface="Consolas"/>
              </a:rPr>
              <a:t>net </a:t>
            </a:r>
            <a:r>
              <a:rPr sz="1800" b="1" dirty="0">
                <a:latin typeface="Consolas"/>
                <a:cs typeface="Consolas"/>
              </a:rPr>
              <a:t>=</a:t>
            </a:r>
            <a:r>
              <a:rPr sz="1800" b="1" spc="-70" dirty="0">
                <a:latin typeface="Consolas"/>
                <a:cs typeface="Consolas"/>
              </a:rPr>
              <a:t> 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Mininet</a:t>
            </a:r>
            <a:r>
              <a:rPr sz="1800" b="1" spc="-5" dirty="0">
                <a:latin typeface="Consolas"/>
                <a:cs typeface="Consolas"/>
              </a:rPr>
              <a:t>()</a:t>
            </a:r>
            <a:endParaRPr sz="1800">
              <a:latin typeface="Consolas"/>
              <a:cs typeface="Consola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45025" y="1511680"/>
            <a:ext cx="34099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onsolas"/>
                <a:cs typeface="Consolas"/>
              </a:rPr>
              <a:t># </a:t>
            </a:r>
            <a:r>
              <a:rPr sz="1800" b="1" spc="-5" dirty="0">
                <a:latin typeface="Consolas"/>
                <a:cs typeface="Consolas"/>
              </a:rPr>
              <a:t>net is </a:t>
            </a:r>
            <a:r>
              <a:rPr sz="1800" b="1" dirty="0">
                <a:latin typeface="Consolas"/>
                <a:cs typeface="Consolas"/>
              </a:rPr>
              <a:t>a </a:t>
            </a:r>
            <a:r>
              <a:rPr sz="1800" b="1" spc="-5" dirty="0">
                <a:latin typeface="Consolas"/>
                <a:cs typeface="Consolas"/>
              </a:rPr>
              <a:t>Mininet()</a:t>
            </a:r>
            <a:r>
              <a:rPr sz="1800" b="1" spc="-100" dirty="0">
                <a:latin typeface="Consolas"/>
                <a:cs typeface="Consolas"/>
              </a:rPr>
              <a:t> </a:t>
            </a:r>
            <a:r>
              <a:rPr sz="1800" b="1" spc="-5" dirty="0">
                <a:latin typeface="Consolas"/>
                <a:cs typeface="Consolas"/>
              </a:rPr>
              <a:t>object</a:t>
            </a:r>
            <a:endParaRPr sz="1800">
              <a:latin typeface="Consolas"/>
              <a:cs typeface="Consola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0225" y="1786001"/>
            <a:ext cx="3291204" cy="1082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8499"/>
              </a:lnSpc>
              <a:spcBef>
                <a:spcPts val="100"/>
              </a:spcBef>
            </a:pPr>
            <a:r>
              <a:rPr sz="1800" b="1" spc="-5" dirty="0">
                <a:latin typeface="Consolas"/>
                <a:cs typeface="Consolas"/>
              </a:rPr>
              <a:t>h1 </a:t>
            </a:r>
            <a:r>
              <a:rPr sz="1800" b="1" dirty="0">
                <a:latin typeface="Consolas"/>
                <a:cs typeface="Consolas"/>
              </a:rPr>
              <a:t>= </a:t>
            </a:r>
            <a:r>
              <a:rPr sz="1800" b="1" spc="-5" dirty="0">
                <a:latin typeface="Consolas"/>
                <a:cs typeface="Consolas"/>
              </a:rPr>
              <a:t>net.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addHost</a:t>
            </a:r>
            <a:r>
              <a:rPr sz="1800" b="1" spc="-5" dirty="0">
                <a:latin typeface="Consolas"/>
                <a:cs typeface="Consolas"/>
              </a:rPr>
              <a:t>( 'h1' </a:t>
            </a:r>
            <a:r>
              <a:rPr sz="1800" b="1" dirty="0">
                <a:latin typeface="Consolas"/>
                <a:cs typeface="Consolas"/>
              </a:rPr>
              <a:t>)  </a:t>
            </a:r>
            <a:r>
              <a:rPr sz="1800" b="1" spc="-5" dirty="0">
                <a:latin typeface="Consolas"/>
                <a:cs typeface="Consolas"/>
              </a:rPr>
              <a:t>h2 </a:t>
            </a:r>
            <a:r>
              <a:rPr sz="1800" b="1" dirty="0">
                <a:latin typeface="Consolas"/>
                <a:cs typeface="Consolas"/>
              </a:rPr>
              <a:t>= </a:t>
            </a:r>
            <a:r>
              <a:rPr sz="1800" b="1" spc="-5" dirty="0">
                <a:latin typeface="Consolas"/>
                <a:cs typeface="Consolas"/>
              </a:rPr>
              <a:t>net.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addHost</a:t>
            </a:r>
            <a:r>
              <a:rPr sz="1800" b="1" spc="-5" dirty="0">
                <a:latin typeface="Consolas"/>
                <a:cs typeface="Consolas"/>
              </a:rPr>
              <a:t>( 'h2' </a:t>
            </a:r>
            <a:r>
              <a:rPr sz="1800" b="1" dirty="0">
                <a:latin typeface="Consolas"/>
                <a:cs typeface="Consolas"/>
              </a:rPr>
              <a:t>)  </a:t>
            </a:r>
            <a:r>
              <a:rPr sz="1800" b="1" spc="-5" dirty="0">
                <a:latin typeface="Consolas"/>
                <a:cs typeface="Consolas"/>
              </a:rPr>
              <a:t>s1 </a:t>
            </a:r>
            <a:r>
              <a:rPr sz="1800" b="1" dirty="0">
                <a:latin typeface="Consolas"/>
                <a:cs typeface="Consolas"/>
              </a:rPr>
              <a:t>= </a:t>
            </a:r>
            <a:r>
              <a:rPr sz="1800" b="1" spc="-5" dirty="0">
                <a:latin typeface="Consolas"/>
                <a:cs typeface="Consolas"/>
              </a:rPr>
              <a:t>net.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addSwitch</a:t>
            </a:r>
            <a:r>
              <a:rPr sz="1800" b="1" spc="-5" dirty="0">
                <a:latin typeface="Consolas"/>
                <a:cs typeface="Consolas"/>
              </a:rPr>
              <a:t>( 's1'</a:t>
            </a:r>
            <a:r>
              <a:rPr sz="1800" b="1" spc="-60" dirty="0">
                <a:latin typeface="Consolas"/>
                <a:cs typeface="Consolas"/>
              </a:rPr>
              <a:t> </a:t>
            </a:r>
            <a:r>
              <a:rPr sz="1800" b="1" dirty="0">
                <a:latin typeface="Consolas"/>
                <a:cs typeface="Consolas"/>
              </a:rPr>
              <a:t>)</a:t>
            </a:r>
            <a:endParaRPr sz="1800">
              <a:latin typeface="Consolas"/>
              <a:cs typeface="Consola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87825" y="1786001"/>
            <a:ext cx="3617595" cy="1082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13740">
              <a:lnSpc>
                <a:spcPct val="128499"/>
              </a:lnSpc>
              <a:spcBef>
                <a:spcPts val="100"/>
              </a:spcBef>
            </a:pPr>
            <a:r>
              <a:rPr sz="1800" b="1" dirty="0">
                <a:latin typeface="Consolas"/>
                <a:cs typeface="Consolas"/>
              </a:rPr>
              <a:t># </a:t>
            </a:r>
            <a:r>
              <a:rPr sz="1800" b="1" spc="-5" dirty="0">
                <a:latin typeface="Consolas"/>
                <a:cs typeface="Consolas"/>
              </a:rPr>
              <a:t>h1 is </a:t>
            </a:r>
            <a:r>
              <a:rPr sz="1800" b="1" dirty="0">
                <a:latin typeface="Consolas"/>
                <a:cs typeface="Consolas"/>
              </a:rPr>
              <a:t>a </a:t>
            </a:r>
            <a:r>
              <a:rPr sz="1800" b="1" spc="-5" dirty="0">
                <a:latin typeface="Consolas"/>
                <a:cs typeface="Consolas"/>
              </a:rPr>
              <a:t>Host()</a:t>
            </a:r>
            <a:r>
              <a:rPr sz="1800" b="1" spc="-100" dirty="0">
                <a:latin typeface="Consolas"/>
                <a:cs typeface="Consolas"/>
              </a:rPr>
              <a:t> </a:t>
            </a:r>
            <a:r>
              <a:rPr sz="1800" b="1" spc="-5" dirty="0">
                <a:latin typeface="Consolas"/>
                <a:cs typeface="Consolas"/>
              </a:rPr>
              <a:t>object  </a:t>
            </a:r>
            <a:r>
              <a:rPr sz="1800" b="1" dirty="0">
                <a:latin typeface="Consolas"/>
                <a:cs typeface="Consolas"/>
              </a:rPr>
              <a:t># </a:t>
            </a:r>
            <a:r>
              <a:rPr sz="1800" b="1" spc="-5" dirty="0">
                <a:latin typeface="Consolas"/>
                <a:cs typeface="Consolas"/>
              </a:rPr>
              <a:t>h2 is </a:t>
            </a:r>
            <a:r>
              <a:rPr sz="1800" b="1" dirty="0">
                <a:latin typeface="Consolas"/>
                <a:cs typeface="Consolas"/>
              </a:rPr>
              <a:t>a</a:t>
            </a:r>
            <a:r>
              <a:rPr sz="1800" b="1" spc="-45" dirty="0">
                <a:latin typeface="Consolas"/>
                <a:cs typeface="Consolas"/>
              </a:rPr>
              <a:t> </a:t>
            </a:r>
            <a:r>
              <a:rPr sz="1800" b="1" spc="-5" dirty="0">
                <a:latin typeface="Consolas"/>
                <a:cs typeface="Consolas"/>
              </a:rPr>
              <a:t>Host()</a:t>
            </a:r>
            <a:endParaRPr sz="1800">
              <a:latin typeface="Consolas"/>
              <a:cs typeface="Consolas"/>
            </a:endParaRPr>
          </a:p>
          <a:p>
            <a:pPr marL="469900">
              <a:lnSpc>
                <a:spcPct val="100000"/>
              </a:lnSpc>
              <a:spcBef>
                <a:spcPts val="615"/>
              </a:spcBef>
            </a:pPr>
            <a:r>
              <a:rPr sz="1800" b="1" dirty="0">
                <a:latin typeface="Consolas"/>
                <a:cs typeface="Consolas"/>
              </a:rPr>
              <a:t># </a:t>
            </a:r>
            <a:r>
              <a:rPr sz="1800" b="1" spc="-5" dirty="0">
                <a:latin typeface="Consolas"/>
                <a:cs typeface="Consolas"/>
              </a:rPr>
              <a:t>s1 is </a:t>
            </a:r>
            <a:r>
              <a:rPr sz="1800" b="1" dirty="0">
                <a:latin typeface="Consolas"/>
                <a:cs typeface="Consolas"/>
              </a:rPr>
              <a:t>a </a:t>
            </a:r>
            <a:r>
              <a:rPr sz="1800" b="1" spc="-5" dirty="0">
                <a:latin typeface="Consolas"/>
                <a:cs typeface="Consolas"/>
              </a:rPr>
              <a:t>Switch()</a:t>
            </a:r>
            <a:r>
              <a:rPr sz="1800" b="1" spc="-100" dirty="0">
                <a:latin typeface="Consolas"/>
                <a:cs typeface="Consolas"/>
              </a:rPr>
              <a:t> </a:t>
            </a:r>
            <a:r>
              <a:rPr sz="1800" b="1" spc="-5" dirty="0">
                <a:latin typeface="Consolas"/>
                <a:cs typeface="Consolas"/>
              </a:rPr>
              <a:t>object</a:t>
            </a:r>
            <a:endParaRPr sz="1800">
              <a:latin typeface="Consolas"/>
              <a:cs typeface="Consola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45025" y="2843276"/>
            <a:ext cx="3159125" cy="730250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1800" b="1" dirty="0">
                <a:latin typeface="Consolas"/>
                <a:cs typeface="Consolas"/>
              </a:rPr>
              <a:t># </a:t>
            </a:r>
            <a:r>
              <a:rPr sz="1800" b="1" spc="-5" dirty="0">
                <a:latin typeface="Consolas"/>
                <a:cs typeface="Consolas"/>
              </a:rPr>
              <a:t>c0 is </a:t>
            </a:r>
            <a:r>
              <a:rPr sz="1800" b="1" dirty="0">
                <a:latin typeface="Consolas"/>
                <a:cs typeface="Consolas"/>
              </a:rPr>
              <a:t>a</a:t>
            </a:r>
            <a:r>
              <a:rPr sz="1800" b="1" spc="-65" dirty="0">
                <a:latin typeface="Consolas"/>
                <a:cs typeface="Consolas"/>
              </a:rPr>
              <a:t> </a:t>
            </a:r>
            <a:r>
              <a:rPr sz="1800" b="1" spc="-5" dirty="0">
                <a:latin typeface="Consolas"/>
                <a:cs typeface="Consolas"/>
              </a:rPr>
              <a:t>Controller()</a:t>
            </a:r>
            <a:endParaRPr sz="18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1800" b="1" dirty="0">
                <a:latin typeface="Consolas"/>
                <a:cs typeface="Consolas"/>
              </a:rPr>
              <a:t># </a:t>
            </a:r>
            <a:r>
              <a:rPr sz="1800" b="1" spc="-5" dirty="0">
                <a:latin typeface="Consolas"/>
                <a:cs typeface="Consolas"/>
              </a:rPr>
              <a:t>creates </a:t>
            </a:r>
            <a:r>
              <a:rPr sz="1800" b="1" dirty="0">
                <a:latin typeface="Consolas"/>
                <a:cs typeface="Consolas"/>
              </a:rPr>
              <a:t>a </a:t>
            </a:r>
            <a:r>
              <a:rPr sz="1800" b="1" spc="-5" dirty="0">
                <a:latin typeface="Consolas"/>
                <a:cs typeface="Consolas"/>
              </a:rPr>
              <a:t>Link()</a:t>
            </a:r>
            <a:r>
              <a:rPr sz="1800" b="1" spc="-105" dirty="0">
                <a:latin typeface="Consolas"/>
                <a:cs typeface="Consolas"/>
              </a:rPr>
              <a:t> </a:t>
            </a:r>
            <a:r>
              <a:rPr sz="1800" b="1" spc="-5" dirty="0">
                <a:latin typeface="Consolas"/>
                <a:cs typeface="Consolas"/>
              </a:rPr>
              <a:t>object</a:t>
            </a:r>
            <a:endParaRPr sz="1800">
              <a:latin typeface="Consolas"/>
              <a:cs typeface="Consola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0225" y="2843276"/>
            <a:ext cx="3794125" cy="1435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8499"/>
              </a:lnSpc>
              <a:spcBef>
                <a:spcPts val="100"/>
              </a:spcBef>
            </a:pPr>
            <a:r>
              <a:rPr sz="1800" b="1" spc="-5" dirty="0">
                <a:latin typeface="Consolas"/>
                <a:cs typeface="Consolas"/>
              </a:rPr>
              <a:t>c0 </a:t>
            </a:r>
            <a:r>
              <a:rPr sz="1800" b="1" dirty="0">
                <a:latin typeface="Consolas"/>
                <a:cs typeface="Consolas"/>
              </a:rPr>
              <a:t>= </a:t>
            </a:r>
            <a:r>
              <a:rPr sz="1800" b="1" spc="-5" dirty="0">
                <a:latin typeface="Consolas"/>
                <a:cs typeface="Consolas"/>
              </a:rPr>
              <a:t>net.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addController</a:t>
            </a:r>
            <a:r>
              <a:rPr sz="1800" b="1" spc="-5" dirty="0">
                <a:latin typeface="Consolas"/>
                <a:cs typeface="Consolas"/>
              </a:rPr>
              <a:t>( 'c0' </a:t>
            </a:r>
            <a:r>
              <a:rPr sz="1800" b="1" dirty="0">
                <a:latin typeface="Consolas"/>
                <a:cs typeface="Consolas"/>
              </a:rPr>
              <a:t>)  </a:t>
            </a:r>
            <a:r>
              <a:rPr sz="1800" b="1" spc="-5" dirty="0">
                <a:latin typeface="Consolas"/>
                <a:cs typeface="Consolas"/>
              </a:rPr>
              <a:t>net.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addLink</a:t>
            </a:r>
            <a:r>
              <a:rPr sz="1800" b="1" spc="-5" dirty="0">
                <a:latin typeface="Consolas"/>
                <a:cs typeface="Consolas"/>
              </a:rPr>
              <a:t>( h1, s1 </a:t>
            </a:r>
            <a:r>
              <a:rPr sz="1800" b="1" dirty="0">
                <a:latin typeface="Consolas"/>
                <a:cs typeface="Consolas"/>
              </a:rPr>
              <a:t>)  </a:t>
            </a:r>
            <a:r>
              <a:rPr sz="1800" b="1" spc="-5" dirty="0">
                <a:latin typeface="Consolas"/>
                <a:cs typeface="Consolas"/>
              </a:rPr>
              <a:t>net.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addLink</a:t>
            </a:r>
            <a:r>
              <a:rPr sz="1800" b="1" spc="-5" dirty="0">
                <a:latin typeface="Consolas"/>
                <a:cs typeface="Consolas"/>
              </a:rPr>
              <a:t>( h2, s1 </a:t>
            </a:r>
            <a:r>
              <a:rPr sz="1800" b="1" dirty="0">
                <a:latin typeface="Consolas"/>
                <a:cs typeface="Consolas"/>
              </a:rPr>
              <a:t>)  </a:t>
            </a:r>
            <a:r>
              <a:rPr sz="1800" b="1" spc="-5" dirty="0">
                <a:latin typeface="Consolas"/>
                <a:cs typeface="Consolas"/>
              </a:rPr>
              <a:t>net.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start</a:t>
            </a:r>
            <a:r>
              <a:rPr sz="1800" b="1" spc="-5" dirty="0">
                <a:latin typeface="Consolas"/>
                <a:cs typeface="Consolas"/>
              </a:rPr>
              <a:t>()</a:t>
            </a:r>
            <a:endParaRPr sz="1800">
              <a:latin typeface="Consolas"/>
              <a:cs typeface="Consola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0225" y="4252976"/>
            <a:ext cx="5415915" cy="1435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8499"/>
              </a:lnSpc>
              <a:spcBef>
                <a:spcPts val="100"/>
              </a:spcBef>
            </a:pPr>
            <a:r>
              <a:rPr sz="1800" b="1" spc="-5" dirty="0">
                <a:latin typeface="Consolas"/>
                <a:cs typeface="Consolas"/>
              </a:rPr>
              <a:t>h2.cmd( 'python -m SimpleHTTPServer 80 &amp;' </a:t>
            </a:r>
            <a:r>
              <a:rPr sz="1800" b="1" dirty="0">
                <a:latin typeface="Consolas"/>
                <a:cs typeface="Consolas"/>
              </a:rPr>
              <a:t>)  </a:t>
            </a:r>
            <a:r>
              <a:rPr sz="1800" b="1" spc="-5" dirty="0">
                <a:latin typeface="Consolas"/>
                <a:cs typeface="Consolas"/>
              </a:rPr>
              <a:t>sleep( </a:t>
            </a:r>
            <a:r>
              <a:rPr sz="1800" b="1" dirty="0">
                <a:latin typeface="Consolas"/>
                <a:cs typeface="Consolas"/>
              </a:rPr>
              <a:t>2</a:t>
            </a:r>
            <a:r>
              <a:rPr sz="1800" b="1" spc="-15" dirty="0">
                <a:latin typeface="Consolas"/>
                <a:cs typeface="Consolas"/>
              </a:rPr>
              <a:t> </a:t>
            </a:r>
            <a:r>
              <a:rPr sz="1800" b="1" dirty="0">
                <a:latin typeface="Consolas"/>
                <a:cs typeface="Consolas"/>
              </a:rPr>
              <a:t>)</a:t>
            </a:r>
            <a:endParaRPr sz="1800">
              <a:latin typeface="Consolas"/>
              <a:cs typeface="Consolas"/>
            </a:endParaRPr>
          </a:p>
          <a:p>
            <a:pPr marL="12700" marR="2261235">
              <a:lnSpc>
                <a:spcPct val="128499"/>
              </a:lnSpc>
            </a:pPr>
            <a:r>
              <a:rPr sz="1800" b="1" spc="-5" dirty="0">
                <a:latin typeface="Consolas"/>
                <a:cs typeface="Consolas"/>
              </a:rPr>
              <a:t>h1.cmd( 'curl', h2.IP()</a:t>
            </a:r>
            <a:r>
              <a:rPr sz="1800" b="1" spc="-90" dirty="0">
                <a:latin typeface="Consolas"/>
                <a:cs typeface="Consolas"/>
              </a:rPr>
              <a:t> </a:t>
            </a:r>
            <a:r>
              <a:rPr sz="1800" b="1" dirty="0">
                <a:latin typeface="Consolas"/>
                <a:cs typeface="Consolas"/>
              </a:rPr>
              <a:t>)  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CLI</a:t>
            </a:r>
            <a:r>
              <a:rPr sz="1800" b="1" spc="-5" dirty="0">
                <a:latin typeface="Consolas"/>
                <a:cs typeface="Consolas"/>
              </a:rPr>
              <a:t>( net</a:t>
            </a:r>
            <a:r>
              <a:rPr sz="1800" b="1" spc="-15" dirty="0">
                <a:latin typeface="Consolas"/>
                <a:cs typeface="Consolas"/>
              </a:rPr>
              <a:t> </a:t>
            </a:r>
            <a:r>
              <a:rPr sz="1800" b="1" dirty="0">
                <a:latin typeface="Consolas"/>
                <a:cs typeface="Consolas"/>
              </a:rPr>
              <a:t>)</a:t>
            </a:r>
            <a:endParaRPr sz="1800">
              <a:latin typeface="Consolas"/>
              <a:cs typeface="Consola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0225" y="5662676"/>
            <a:ext cx="2782570" cy="730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8499"/>
              </a:lnSpc>
              <a:spcBef>
                <a:spcPts val="100"/>
              </a:spcBef>
            </a:pPr>
            <a:r>
              <a:rPr sz="1800" b="1" spc="-5" dirty="0">
                <a:latin typeface="Consolas"/>
                <a:cs typeface="Consolas"/>
              </a:rPr>
              <a:t>h2.cmd('kill</a:t>
            </a:r>
            <a:r>
              <a:rPr sz="1800" b="1" spc="-100" dirty="0">
                <a:latin typeface="Consolas"/>
                <a:cs typeface="Consolas"/>
              </a:rPr>
              <a:t> </a:t>
            </a:r>
            <a:r>
              <a:rPr sz="1800" b="1" spc="-5" dirty="0">
                <a:latin typeface="Consolas"/>
                <a:cs typeface="Consolas"/>
              </a:rPr>
              <a:t>%python')  net.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stop</a:t>
            </a:r>
            <a:r>
              <a:rPr sz="1800" b="1" spc="-5" dirty="0">
                <a:latin typeface="Consolas"/>
                <a:cs typeface="Consolas"/>
              </a:rPr>
              <a:t>()</a:t>
            </a:r>
            <a:endParaRPr sz="1800">
              <a:latin typeface="Consolas"/>
              <a:cs typeface="Consola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835033" y="4870792"/>
            <a:ext cx="1068070" cy="459740"/>
          </a:xfrm>
          <a:custGeom>
            <a:avLst/>
            <a:gdLst/>
            <a:ahLst/>
            <a:cxnLst/>
            <a:rect l="l" t="t" r="r" b="b"/>
            <a:pathLst>
              <a:path w="1068070" h="459739">
                <a:moveTo>
                  <a:pt x="533999" y="459112"/>
                </a:moveTo>
                <a:lnTo>
                  <a:pt x="455089" y="458401"/>
                </a:lnTo>
                <a:lnTo>
                  <a:pt x="379773" y="456335"/>
                </a:lnTo>
                <a:lnTo>
                  <a:pt x="308879" y="453016"/>
                </a:lnTo>
                <a:lnTo>
                  <a:pt x="243231" y="448545"/>
                </a:lnTo>
                <a:lnTo>
                  <a:pt x="183656" y="443024"/>
                </a:lnTo>
                <a:lnTo>
                  <a:pt x="130981" y="436555"/>
                </a:lnTo>
                <a:lnTo>
                  <a:pt x="86030" y="429238"/>
                </a:lnTo>
                <a:lnTo>
                  <a:pt x="22609" y="412467"/>
                </a:lnTo>
                <a:lnTo>
                  <a:pt x="0" y="393524"/>
                </a:lnTo>
                <a:lnTo>
                  <a:pt x="0" y="0"/>
                </a:lnTo>
                <a:lnTo>
                  <a:pt x="5789" y="9692"/>
                </a:lnTo>
                <a:lnTo>
                  <a:pt x="22609" y="18942"/>
                </a:lnTo>
                <a:lnTo>
                  <a:pt x="86030" y="35713"/>
                </a:lnTo>
                <a:lnTo>
                  <a:pt x="130981" y="43030"/>
                </a:lnTo>
                <a:lnTo>
                  <a:pt x="183656" y="49499"/>
                </a:lnTo>
                <a:lnTo>
                  <a:pt x="243231" y="55020"/>
                </a:lnTo>
                <a:lnTo>
                  <a:pt x="308879" y="59491"/>
                </a:lnTo>
                <a:lnTo>
                  <a:pt x="379773" y="62810"/>
                </a:lnTo>
                <a:lnTo>
                  <a:pt x="455089" y="64876"/>
                </a:lnTo>
                <a:lnTo>
                  <a:pt x="1067999" y="65587"/>
                </a:lnTo>
                <a:lnTo>
                  <a:pt x="1067999" y="393524"/>
                </a:lnTo>
                <a:lnTo>
                  <a:pt x="1018368" y="421175"/>
                </a:lnTo>
                <a:lnTo>
                  <a:pt x="937018" y="436555"/>
                </a:lnTo>
                <a:lnTo>
                  <a:pt x="884343" y="443024"/>
                </a:lnTo>
                <a:lnTo>
                  <a:pt x="824768" y="448545"/>
                </a:lnTo>
                <a:lnTo>
                  <a:pt x="759121" y="453016"/>
                </a:lnTo>
                <a:lnTo>
                  <a:pt x="688226" y="456335"/>
                </a:lnTo>
                <a:lnTo>
                  <a:pt x="612910" y="458401"/>
                </a:lnTo>
                <a:lnTo>
                  <a:pt x="533999" y="459112"/>
                </a:lnTo>
                <a:close/>
              </a:path>
              <a:path w="1068070" h="459739">
                <a:moveTo>
                  <a:pt x="1067999" y="65587"/>
                </a:moveTo>
                <a:lnTo>
                  <a:pt x="533999" y="65587"/>
                </a:lnTo>
                <a:lnTo>
                  <a:pt x="612910" y="64876"/>
                </a:lnTo>
                <a:lnTo>
                  <a:pt x="688226" y="62810"/>
                </a:lnTo>
                <a:lnTo>
                  <a:pt x="759121" y="59491"/>
                </a:lnTo>
                <a:lnTo>
                  <a:pt x="824768" y="55020"/>
                </a:lnTo>
                <a:lnTo>
                  <a:pt x="884343" y="49499"/>
                </a:lnTo>
                <a:lnTo>
                  <a:pt x="937018" y="43030"/>
                </a:lnTo>
                <a:lnTo>
                  <a:pt x="981969" y="35713"/>
                </a:lnTo>
                <a:lnTo>
                  <a:pt x="1045390" y="18942"/>
                </a:lnTo>
                <a:lnTo>
                  <a:pt x="1067999" y="0"/>
                </a:lnTo>
                <a:lnTo>
                  <a:pt x="1067999" y="65587"/>
                </a:lnTo>
                <a:close/>
              </a:path>
            </a:pathLst>
          </a:custGeom>
          <a:solidFill>
            <a:srgbClr val="6FA8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835033" y="4805205"/>
            <a:ext cx="1068070" cy="131445"/>
          </a:xfrm>
          <a:custGeom>
            <a:avLst/>
            <a:gdLst/>
            <a:ahLst/>
            <a:cxnLst/>
            <a:rect l="l" t="t" r="r" b="b"/>
            <a:pathLst>
              <a:path w="1068070" h="131445">
                <a:moveTo>
                  <a:pt x="533999" y="131174"/>
                </a:moveTo>
                <a:lnTo>
                  <a:pt x="455089" y="130463"/>
                </a:lnTo>
                <a:lnTo>
                  <a:pt x="379773" y="128398"/>
                </a:lnTo>
                <a:lnTo>
                  <a:pt x="308879" y="125079"/>
                </a:lnTo>
                <a:lnTo>
                  <a:pt x="243231" y="120608"/>
                </a:lnTo>
                <a:lnTo>
                  <a:pt x="183656" y="115087"/>
                </a:lnTo>
                <a:lnTo>
                  <a:pt x="130981" y="108617"/>
                </a:lnTo>
                <a:lnTo>
                  <a:pt x="86030" y="101300"/>
                </a:lnTo>
                <a:lnTo>
                  <a:pt x="22609" y="84530"/>
                </a:lnTo>
                <a:lnTo>
                  <a:pt x="0" y="65587"/>
                </a:lnTo>
                <a:lnTo>
                  <a:pt x="5789" y="55895"/>
                </a:lnTo>
                <a:lnTo>
                  <a:pt x="49631" y="37937"/>
                </a:lnTo>
                <a:lnTo>
                  <a:pt x="130981" y="22557"/>
                </a:lnTo>
                <a:lnTo>
                  <a:pt x="183656" y="16087"/>
                </a:lnTo>
                <a:lnTo>
                  <a:pt x="243231" y="10566"/>
                </a:lnTo>
                <a:lnTo>
                  <a:pt x="308879" y="6095"/>
                </a:lnTo>
                <a:lnTo>
                  <a:pt x="379773" y="2776"/>
                </a:lnTo>
                <a:lnTo>
                  <a:pt x="455089" y="711"/>
                </a:lnTo>
                <a:lnTo>
                  <a:pt x="533999" y="0"/>
                </a:lnTo>
                <a:lnTo>
                  <a:pt x="612910" y="711"/>
                </a:lnTo>
                <a:lnTo>
                  <a:pt x="688226" y="2776"/>
                </a:lnTo>
                <a:lnTo>
                  <a:pt x="759121" y="6095"/>
                </a:lnTo>
                <a:lnTo>
                  <a:pt x="824768" y="10566"/>
                </a:lnTo>
                <a:lnTo>
                  <a:pt x="884343" y="16087"/>
                </a:lnTo>
                <a:lnTo>
                  <a:pt x="937018" y="22557"/>
                </a:lnTo>
                <a:lnTo>
                  <a:pt x="981969" y="29874"/>
                </a:lnTo>
                <a:lnTo>
                  <a:pt x="1045390" y="46644"/>
                </a:lnTo>
                <a:lnTo>
                  <a:pt x="1067999" y="65587"/>
                </a:lnTo>
                <a:lnTo>
                  <a:pt x="1062210" y="75279"/>
                </a:lnTo>
                <a:lnTo>
                  <a:pt x="1018368" y="93237"/>
                </a:lnTo>
                <a:lnTo>
                  <a:pt x="937018" y="108617"/>
                </a:lnTo>
                <a:lnTo>
                  <a:pt x="884343" y="115087"/>
                </a:lnTo>
                <a:lnTo>
                  <a:pt x="824768" y="120608"/>
                </a:lnTo>
                <a:lnTo>
                  <a:pt x="759121" y="125079"/>
                </a:lnTo>
                <a:lnTo>
                  <a:pt x="688226" y="128398"/>
                </a:lnTo>
                <a:lnTo>
                  <a:pt x="612910" y="130463"/>
                </a:lnTo>
                <a:lnTo>
                  <a:pt x="533999" y="131174"/>
                </a:lnTo>
                <a:close/>
              </a:path>
            </a:pathLst>
          </a:custGeom>
          <a:solidFill>
            <a:srgbClr val="A8CA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835033" y="4805205"/>
            <a:ext cx="1068070" cy="525145"/>
          </a:xfrm>
          <a:custGeom>
            <a:avLst/>
            <a:gdLst/>
            <a:ahLst/>
            <a:cxnLst/>
            <a:rect l="l" t="t" r="r" b="b"/>
            <a:pathLst>
              <a:path w="1068070" h="525145">
                <a:moveTo>
                  <a:pt x="1067999" y="65587"/>
                </a:moveTo>
                <a:lnTo>
                  <a:pt x="1062210" y="75279"/>
                </a:lnTo>
                <a:lnTo>
                  <a:pt x="1045390" y="84530"/>
                </a:lnTo>
                <a:lnTo>
                  <a:pt x="981969" y="101300"/>
                </a:lnTo>
                <a:lnTo>
                  <a:pt x="937018" y="108617"/>
                </a:lnTo>
                <a:lnTo>
                  <a:pt x="884343" y="115087"/>
                </a:lnTo>
                <a:lnTo>
                  <a:pt x="824768" y="120608"/>
                </a:lnTo>
                <a:lnTo>
                  <a:pt x="759121" y="125079"/>
                </a:lnTo>
                <a:lnTo>
                  <a:pt x="688226" y="128398"/>
                </a:lnTo>
                <a:lnTo>
                  <a:pt x="612910" y="130463"/>
                </a:lnTo>
                <a:lnTo>
                  <a:pt x="533999" y="131174"/>
                </a:lnTo>
                <a:lnTo>
                  <a:pt x="455089" y="130463"/>
                </a:lnTo>
                <a:lnTo>
                  <a:pt x="379773" y="128398"/>
                </a:lnTo>
                <a:lnTo>
                  <a:pt x="308879" y="125079"/>
                </a:lnTo>
                <a:lnTo>
                  <a:pt x="243231" y="120608"/>
                </a:lnTo>
                <a:lnTo>
                  <a:pt x="183656" y="115087"/>
                </a:lnTo>
                <a:lnTo>
                  <a:pt x="130981" y="108617"/>
                </a:lnTo>
                <a:lnTo>
                  <a:pt x="86030" y="101300"/>
                </a:lnTo>
                <a:lnTo>
                  <a:pt x="22609" y="84530"/>
                </a:lnTo>
                <a:lnTo>
                  <a:pt x="0" y="65587"/>
                </a:lnTo>
                <a:lnTo>
                  <a:pt x="49631" y="37937"/>
                </a:lnTo>
                <a:lnTo>
                  <a:pt x="130981" y="22557"/>
                </a:lnTo>
                <a:lnTo>
                  <a:pt x="183656" y="16087"/>
                </a:lnTo>
                <a:lnTo>
                  <a:pt x="243231" y="10566"/>
                </a:lnTo>
                <a:lnTo>
                  <a:pt x="308879" y="6095"/>
                </a:lnTo>
                <a:lnTo>
                  <a:pt x="379773" y="2776"/>
                </a:lnTo>
                <a:lnTo>
                  <a:pt x="455089" y="711"/>
                </a:lnTo>
                <a:lnTo>
                  <a:pt x="533999" y="0"/>
                </a:lnTo>
                <a:lnTo>
                  <a:pt x="612910" y="711"/>
                </a:lnTo>
                <a:lnTo>
                  <a:pt x="688226" y="2776"/>
                </a:lnTo>
                <a:lnTo>
                  <a:pt x="759121" y="6095"/>
                </a:lnTo>
                <a:lnTo>
                  <a:pt x="824768" y="10566"/>
                </a:lnTo>
                <a:lnTo>
                  <a:pt x="884343" y="16087"/>
                </a:lnTo>
                <a:lnTo>
                  <a:pt x="937018" y="22557"/>
                </a:lnTo>
                <a:lnTo>
                  <a:pt x="981969" y="29874"/>
                </a:lnTo>
                <a:lnTo>
                  <a:pt x="1045390" y="46644"/>
                </a:lnTo>
                <a:lnTo>
                  <a:pt x="1067999" y="65587"/>
                </a:lnTo>
                <a:lnTo>
                  <a:pt x="1067999" y="459112"/>
                </a:lnTo>
                <a:lnTo>
                  <a:pt x="1018368" y="486762"/>
                </a:lnTo>
                <a:lnTo>
                  <a:pt x="937018" y="502142"/>
                </a:lnTo>
                <a:lnTo>
                  <a:pt x="884343" y="508612"/>
                </a:lnTo>
                <a:lnTo>
                  <a:pt x="824768" y="514133"/>
                </a:lnTo>
                <a:lnTo>
                  <a:pt x="759121" y="518604"/>
                </a:lnTo>
                <a:lnTo>
                  <a:pt x="688226" y="521923"/>
                </a:lnTo>
                <a:lnTo>
                  <a:pt x="612910" y="523988"/>
                </a:lnTo>
                <a:lnTo>
                  <a:pt x="533999" y="524699"/>
                </a:lnTo>
                <a:lnTo>
                  <a:pt x="455089" y="523988"/>
                </a:lnTo>
                <a:lnTo>
                  <a:pt x="379773" y="521923"/>
                </a:lnTo>
                <a:lnTo>
                  <a:pt x="308879" y="518604"/>
                </a:lnTo>
                <a:lnTo>
                  <a:pt x="243231" y="514133"/>
                </a:lnTo>
                <a:lnTo>
                  <a:pt x="183656" y="508612"/>
                </a:lnTo>
                <a:lnTo>
                  <a:pt x="130981" y="502142"/>
                </a:lnTo>
                <a:lnTo>
                  <a:pt x="86030" y="494825"/>
                </a:lnTo>
                <a:lnTo>
                  <a:pt x="22609" y="478055"/>
                </a:lnTo>
                <a:lnTo>
                  <a:pt x="0" y="459112"/>
                </a:lnTo>
                <a:lnTo>
                  <a:pt x="0" y="65587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262493" y="4975761"/>
            <a:ext cx="21336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s1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483950" y="5736201"/>
            <a:ext cx="145415" cy="579755"/>
          </a:xfrm>
          <a:custGeom>
            <a:avLst/>
            <a:gdLst/>
            <a:ahLst/>
            <a:cxnLst/>
            <a:rect l="l" t="t" r="r" b="b"/>
            <a:pathLst>
              <a:path w="145414" h="579754">
                <a:moveTo>
                  <a:pt x="0" y="579599"/>
                </a:moveTo>
                <a:lnTo>
                  <a:pt x="0" y="144899"/>
                </a:lnTo>
                <a:lnTo>
                  <a:pt x="144899" y="0"/>
                </a:lnTo>
                <a:lnTo>
                  <a:pt x="144899" y="434699"/>
                </a:lnTo>
                <a:lnTo>
                  <a:pt x="0" y="579599"/>
                </a:lnTo>
                <a:close/>
              </a:path>
            </a:pathLst>
          </a:custGeom>
          <a:solidFill>
            <a:srgbClr val="C7A2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653250" y="5736201"/>
            <a:ext cx="975994" cy="145415"/>
          </a:xfrm>
          <a:custGeom>
            <a:avLst/>
            <a:gdLst/>
            <a:ahLst/>
            <a:cxnLst/>
            <a:rect l="l" t="t" r="r" b="b"/>
            <a:pathLst>
              <a:path w="975995" h="145414">
                <a:moveTo>
                  <a:pt x="830699" y="144899"/>
                </a:moveTo>
                <a:lnTo>
                  <a:pt x="0" y="144899"/>
                </a:lnTo>
                <a:lnTo>
                  <a:pt x="144899" y="0"/>
                </a:lnTo>
                <a:lnTo>
                  <a:pt x="975599" y="0"/>
                </a:lnTo>
                <a:lnTo>
                  <a:pt x="830699" y="144899"/>
                </a:lnTo>
                <a:close/>
              </a:path>
            </a:pathLst>
          </a:custGeom>
          <a:solidFill>
            <a:srgbClr val="FAD4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653250" y="5736201"/>
            <a:ext cx="975994" cy="579755"/>
          </a:xfrm>
          <a:custGeom>
            <a:avLst/>
            <a:gdLst/>
            <a:ahLst/>
            <a:cxnLst/>
            <a:rect l="l" t="t" r="r" b="b"/>
            <a:pathLst>
              <a:path w="975995" h="579754">
                <a:moveTo>
                  <a:pt x="0" y="144899"/>
                </a:moveTo>
                <a:lnTo>
                  <a:pt x="144899" y="0"/>
                </a:lnTo>
                <a:lnTo>
                  <a:pt x="975599" y="0"/>
                </a:lnTo>
                <a:lnTo>
                  <a:pt x="975599" y="434699"/>
                </a:lnTo>
                <a:lnTo>
                  <a:pt x="830699" y="579599"/>
                </a:lnTo>
                <a:lnTo>
                  <a:pt x="0" y="579599"/>
                </a:lnTo>
                <a:lnTo>
                  <a:pt x="0" y="144899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653250" y="5736201"/>
            <a:ext cx="975994" cy="145415"/>
          </a:xfrm>
          <a:custGeom>
            <a:avLst/>
            <a:gdLst/>
            <a:ahLst/>
            <a:cxnLst/>
            <a:rect l="l" t="t" r="r" b="b"/>
            <a:pathLst>
              <a:path w="975995" h="145414">
                <a:moveTo>
                  <a:pt x="0" y="144899"/>
                </a:moveTo>
                <a:lnTo>
                  <a:pt x="830699" y="144899"/>
                </a:lnTo>
                <a:lnTo>
                  <a:pt x="975599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83950" y="5881101"/>
            <a:ext cx="0" cy="434975"/>
          </a:xfrm>
          <a:custGeom>
            <a:avLst/>
            <a:gdLst/>
            <a:ahLst/>
            <a:cxnLst/>
            <a:rect l="l" t="t" r="r" b="b"/>
            <a:pathLst>
              <a:path h="434975">
                <a:moveTo>
                  <a:pt x="0" y="0"/>
                </a:moveTo>
                <a:lnTo>
                  <a:pt x="0" y="434699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653250" y="5881101"/>
            <a:ext cx="821690" cy="434975"/>
          </a:xfrm>
          <a:prstGeom prst="rect">
            <a:avLst/>
          </a:prstGeom>
          <a:solidFill>
            <a:srgbClr val="F9CB9B"/>
          </a:solidFill>
        </p:spPr>
        <p:txBody>
          <a:bodyPr vert="horz" wrap="square" lIns="0" tIns="105410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830"/>
              </a:spcBef>
            </a:pPr>
            <a:r>
              <a:rPr sz="1400" spc="-5" dirty="0">
                <a:latin typeface="Arial"/>
                <a:cs typeface="Arial"/>
              </a:rPr>
              <a:t>h1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628849" y="5329904"/>
            <a:ext cx="740410" cy="624205"/>
          </a:xfrm>
          <a:custGeom>
            <a:avLst/>
            <a:gdLst/>
            <a:ahLst/>
            <a:cxnLst/>
            <a:rect l="l" t="t" r="r" b="b"/>
            <a:pathLst>
              <a:path w="740410" h="624204">
                <a:moveTo>
                  <a:pt x="740183" y="0"/>
                </a:moveTo>
                <a:lnTo>
                  <a:pt x="0" y="623646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735200" y="6324863"/>
            <a:ext cx="66802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10.0.0.1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060774" y="5718626"/>
            <a:ext cx="145415" cy="579755"/>
          </a:xfrm>
          <a:custGeom>
            <a:avLst/>
            <a:gdLst/>
            <a:ahLst/>
            <a:cxnLst/>
            <a:rect l="l" t="t" r="r" b="b"/>
            <a:pathLst>
              <a:path w="145415" h="579754">
                <a:moveTo>
                  <a:pt x="0" y="579599"/>
                </a:moveTo>
                <a:lnTo>
                  <a:pt x="0" y="144899"/>
                </a:lnTo>
                <a:lnTo>
                  <a:pt x="144899" y="0"/>
                </a:lnTo>
                <a:lnTo>
                  <a:pt x="144899" y="434699"/>
                </a:lnTo>
                <a:lnTo>
                  <a:pt x="0" y="579599"/>
                </a:lnTo>
                <a:close/>
              </a:path>
            </a:pathLst>
          </a:custGeom>
          <a:solidFill>
            <a:srgbClr val="C7A2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30074" y="5718626"/>
            <a:ext cx="975994" cy="145415"/>
          </a:xfrm>
          <a:custGeom>
            <a:avLst/>
            <a:gdLst/>
            <a:ahLst/>
            <a:cxnLst/>
            <a:rect l="l" t="t" r="r" b="b"/>
            <a:pathLst>
              <a:path w="975995" h="145414">
                <a:moveTo>
                  <a:pt x="830699" y="144899"/>
                </a:moveTo>
                <a:lnTo>
                  <a:pt x="0" y="144899"/>
                </a:lnTo>
                <a:lnTo>
                  <a:pt x="144899" y="0"/>
                </a:lnTo>
                <a:lnTo>
                  <a:pt x="975599" y="0"/>
                </a:lnTo>
                <a:lnTo>
                  <a:pt x="830699" y="144899"/>
                </a:lnTo>
                <a:close/>
              </a:path>
            </a:pathLst>
          </a:custGeom>
          <a:solidFill>
            <a:srgbClr val="FAD4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30074" y="5718626"/>
            <a:ext cx="975994" cy="579755"/>
          </a:xfrm>
          <a:custGeom>
            <a:avLst/>
            <a:gdLst/>
            <a:ahLst/>
            <a:cxnLst/>
            <a:rect l="l" t="t" r="r" b="b"/>
            <a:pathLst>
              <a:path w="975995" h="579754">
                <a:moveTo>
                  <a:pt x="0" y="144899"/>
                </a:moveTo>
                <a:lnTo>
                  <a:pt x="144899" y="0"/>
                </a:lnTo>
                <a:lnTo>
                  <a:pt x="975599" y="0"/>
                </a:lnTo>
                <a:lnTo>
                  <a:pt x="975599" y="434699"/>
                </a:lnTo>
                <a:lnTo>
                  <a:pt x="830699" y="579599"/>
                </a:lnTo>
                <a:lnTo>
                  <a:pt x="0" y="579599"/>
                </a:lnTo>
                <a:lnTo>
                  <a:pt x="0" y="144899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230074" y="5718626"/>
            <a:ext cx="975994" cy="145415"/>
          </a:xfrm>
          <a:custGeom>
            <a:avLst/>
            <a:gdLst/>
            <a:ahLst/>
            <a:cxnLst/>
            <a:rect l="l" t="t" r="r" b="b"/>
            <a:pathLst>
              <a:path w="975995" h="145414">
                <a:moveTo>
                  <a:pt x="0" y="144899"/>
                </a:moveTo>
                <a:lnTo>
                  <a:pt x="830699" y="144899"/>
                </a:lnTo>
                <a:lnTo>
                  <a:pt x="975599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60774" y="5863526"/>
            <a:ext cx="0" cy="434975"/>
          </a:xfrm>
          <a:custGeom>
            <a:avLst/>
            <a:gdLst/>
            <a:ahLst/>
            <a:cxnLst/>
            <a:rect l="l" t="t" r="r" b="b"/>
            <a:pathLst>
              <a:path h="434975">
                <a:moveTo>
                  <a:pt x="0" y="0"/>
                </a:moveTo>
                <a:lnTo>
                  <a:pt x="0" y="434699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7230074" y="5863526"/>
            <a:ext cx="821690" cy="434975"/>
          </a:xfrm>
          <a:prstGeom prst="rect">
            <a:avLst/>
          </a:prstGeom>
          <a:solidFill>
            <a:srgbClr val="F9CB9B"/>
          </a:solidFill>
        </p:spPr>
        <p:txBody>
          <a:bodyPr vert="horz" wrap="square" lIns="0" tIns="105410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830"/>
              </a:spcBef>
            </a:pPr>
            <a:r>
              <a:rPr sz="1400" spc="-5" dirty="0">
                <a:latin typeface="Arial"/>
                <a:cs typeface="Arial"/>
              </a:rPr>
              <a:t>h2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369033" y="5329904"/>
            <a:ext cx="861060" cy="751205"/>
          </a:xfrm>
          <a:custGeom>
            <a:avLst/>
            <a:gdLst/>
            <a:ahLst/>
            <a:cxnLst/>
            <a:rect l="l" t="t" r="r" b="b"/>
            <a:pathLst>
              <a:path w="861059" h="751204">
                <a:moveTo>
                  <a:pt x="0" y="0"/>
                </a:moveTo>
                <a:lnTo>
                  <a:pt x="861041" y="750971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7312025" y="6307287"/>
            <a:ext cx="66802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10.0.0.2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781775" y="3727351"/>
            <a:ext cx="145415" cy="579755"/>
          </a:xfrm>
          <a:custGeom>
            <a:avLst/>
            <a:gdLst/>
            <a:ahLst/>
            <a:cxnLst/>
            <a:rect l="l" t="t" r="r" b="b"/>
            <a:pathLst>
              <a:path w="145415" h="579754">
                <a:moveTo>
                  <a:pt x="0" y="579599"/>
                </a:moveTo>
                <a:lnTo>
                  <a:pt x="0" y="144899"/>
                </a:lnTo>
                <a:lnTo>
                  <a:pt x="144899" y="0"/>
                </a:lnTo>
                <a:lnTo>
                  <a:pt x="144899" y="434699"/>
                </a:lnTo>
                <a:lnTo>
                  <a:pt x="0" y="579599"/>
                </a:lnTo>
                <a:close/>
              </a:path>
            </a:pathLst>
          </a:custGeom>
          <a:solidFill>
            <a:srgbClr val="91AB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951075" y="3727351"/>
            <a:ext cx="975994" cy="145415"/>
          </a:xfrm>
          <a:custGeom>
            <a:avLst/>
            <a:gdLst/>
            <a:ahLst/>
            <a:cxnLst/>
            <a:rect l="l" t="t" r="r" b="b"/>
            <a:pathLst>
              <a:path w="975995" h="145414">
                <a:moveTo>
                  <a:pt x="830699" y="144899"/>
                </a:moveTo>
                <a:lnTo>
                  <a:pt x="0" y="144899"/>
                </a:lnTo>
                <a:lnTo>
                  <a:pt x="144899" y="0"/>
                </a:lnTo>
                <a:lnTo>
                  <a:pt x="975599" y="0"/>
                </a:lnTo>
                <a:lnTo>
                  <a:pt x="830699" y="144899"/>
                </a:lnTo>
                <a:close/>
              </a:path>
            </a:pathLst>
          </a:custGeom>
          <a:solidFill>
            <a:srgbClr val="C4DE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951075" y="3727351"/>
            <a:ext cx="975994" cy="579755"/>
          </a:xfrm>
          <a:custGeom>
            <a:avLst/>
            <a:gdLst/>
            <a:ahLst/>
            <a:cxnLst/>
            <a:rect l="l" t="t" r="r" b="b"/>
            <a:pathLst>
              <a:path w="975995" h="579754">
                <a:moveTo>
                  <a:pt x="0" y="144899"/>
                </a:moveTo>
                <a:lnTo>
                  <a:pt x="144899" y="0"/>
                </a:lnTo>
                <a:lnTo>
                  <a:pt x="975599" y="0"/>
                </a:lnTo>
                <a:lnTo>
                  <a:pt x="975599" y="434699"/>
                </a:lnTo>
                <a:lnTo>
                  <a:pt x="830699" y="579599"/>
                </a:lnTo>
                <a:lnTo>
                  <a:pt x="0" y="579599"/>
                </a:lnTo>
                <a:lnTo>
                  <a:pt x="0" y="144899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951075" y="3727351"/>
            <a:ext cx="975994" cy="145415"/>
          </a:xfrm>
          <a:custGeom>
            <a:avLst/>
            <a:gdLst/>
            <a:ahLst/>
            <a:cxnLst/>
            <a:rect l="l" t="t" r="r" b="b"/>
            <a:pathLst>
              <a:path w="975995" h="145414">
                <a:moveTo>
                  <a:pt x="0" y="144899"/>
                </a:moveTo>
                <a:lnTo>
                  <a:pt x="830699" y="144899"/>
                </a:lnTo>
                <a:lnTo>
                  <a:pt x="975599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781775" y="3872251"/>
            <a:ext cx="0" cy="434975"/>
          </a:xfrm>
          <a:custGeom>
            <a:avLst/>
            <a:gdLst/>
            <a:ahLst/>
            <a:cxnLst/>
            <a:rect l="l" t="t" r="r" b="b"/>
            <a:pathLst>
              <a:path h="434975">
                <a:moveTo>
                  <a:pt x="0" y="0"/>
                </a:moveTo>
                <a:lnTo>
                  <a:pt x="0" y="434699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5951075" y="3872251"/>
            <a:ext cx="821690" cy="434975"/>
          </a:xfrm>
          <a:prstGeom prst="rect">
            <a:avLst/>
          </a:prstGeom>
          <a:solidFill>
            <a:srgbClr val="B6D7A8"/>
          </a:solidFill>
        </p:spPr>
        <p:txBody>
          <a:bodyPr vert="horz" wrap="square" lIns="0" tIns="105410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830"/>
              </a:spcBef>
            </a:pPr>
            <a:r>
              <a:rPr sz="1400" dirty="0">
                <a:latin typeface="Arial"/>
                <a:cs typeface="Arial"/>
              </a:rPr>
              <a:t>c0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366425" y="4306951"/>
            <a:ext cx="3175" cy="498475"/>
          </a:xfrm>
          <a:custGeom>
            <a:avLst/>
            <a:gdLst/>
            <a:ahLst/>
            <a:cxnLst/>
            <a:rect l="l" t="t" r="r" b="b"/>
            <a:pathLst>
              <a:path w="3175" h="498475">
                <a:moveTo>
                  <a:pt x="0" y="0"/>
                </a:moveTo>
                <a:lnTo>
                  <a:pt x="2607" y="498253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135280"/>
            <a:ext cx="72263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Performance </a:t>
            </a:r>
            <a:r>
              <a:rPr spc="-5" dirty="0"/>
              <a:t>modeling in</a:t>
            </a:r>
            <a:r>
              <a:rPr spc="-100" dirty="0"/>
              <a:t> </a:t>
            </a:r>
            <a:r>
              <a:rPr dirty="0"/>
              <a:t>Mininet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025" y="1417926"/>
            <a:ext cx="6043295" cy="2139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8499"/>
              </a:lnSpc>
              <a:spcBef>
                <a:spcPts val="100"/>
              </a:spcBef>
            </a:pPr>
            <a:r>
              <a:rPr sz="1800" b="1" dirty="0">
                <a:solidFill>
                  <a:srgbClr val="980000"/>
                </a:solidFill>
                <a:latin typeface="Consolas"/>
                <a:cs typeface="Consolas"/>
              </a:rPr>
              <a:t># 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Use performance-modeling link and host classes  </a:t>
            </a:r>
            <a:r>
              <a:rPr sz="1800" b="1" spc="-5" dirty="0">
                <a:latin typeface="Consolas"/>
                <a:cs typeface="Consolas"/>
              </a:rPr>
              <a:t>net </a:t>
            </a:r>
            <a:r>
              <a:rPr sz="1800" b="1" dirty="0">
                <a:latin typeface="Consolas"/>
                <a:cs typeface="Consolas"/>
              </a:rPr>
              <a:t>= </a:t>
            </a:r>
            <a:r>
              <a:rPr sz="1800" b="1" spc="-5" dirty="0">
                <a:latin typeface="Consolas"/>
                <a:cs typeface="Consolas"/>
              </a:rPr>
              <a:t>Mininet(link=TCLink, host=CPULimitedHost)  </a:t>
            </a:r>
            <a:r>
              <a:rPr sz="1800" b="1" dirty="0">
                <a:solidFill>
                  <a:srgbClr val="980000"/>
                </a:solidFill>
                <a:latin typeface="Consolas"/>
                <a:cs typeface="Consolas"/>
              </a:rPr>
              <a:t># 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Limit link bandwidth and add delay  </a:t>
            </a:r>
            <a:r>
              <a:rPr sz="1800" b="1" spc="-5" dirty="0">
                <a:latin typeface="Consolas"/>
                <a:cs typeface="Consolas"/>
              </a:rPr>
              <a:t>net.addLink(h2, s1, bw=10,</a:t>
            </a:r>
            <a:r>
              <a:rPr sz="1800" b="1" spc="-30" dirty="0">
                <a:latin typeface="Consolas"/>
                <a:cs typeface="Consolas"/>
              </a:rPr>
              <a:t> </a:t>
            </a:r>
            <a:r>
              <a:rPr sz="1800" b="1" spc="-5" dirty="0">
                <a:latin typeface="Consolas"/>
                <a:cs typeface="Consolas"/>
              </a:rPr>
              <a:t>delay='50ms')</a:t>
            </a:r>
            <a:endParaRPr sz="1800">
              <a:latin typeface="Consolas"/>
              <a:cs typeface="Consolas"/>
            </a:endParaRPr>
          </a:p>
          <a:p>
            <a:pPr marL="12700" marR="2887980">
              <a:lnSpc>
                <a:spcPct val="128499"/>
              </a:lnSpc>
            </a:pPr>
            <a:r>
              <a:rPr sz="1800" b="1" dirty="0">
                <a:solidFill>
                  <a:srgbClr val="980000"/>
                </a:solidFill>
                <a:latin typeface="Consolas"/>
                <a:cs typeface="Consolas"/>
              </a:rPr>
              <a:t># 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Limit CPU bandwidth  </a:t>
            </a:r>
            <a:r>
              <a:rPr sz="1800" b="1" spc="-5" dirty="0">
                <a:latin typeface="Consolas"/>
                <a:cs typeface="Consolas"/>
              </a:rPr>
              <a:t>net.addHost('h1',</a:t>
            </a:r>
            <a:r>
              <a:rPr sz="1800" b="1" spc="-95" dirty="0">
                <a:latin typeface="Consolas"/>
                <a:cs typeface="Consolas"/>
              </a:rPr>
              <a:t> </a:t>
            </a:r>
            <a:r>
              <a:rPr sz="1800" b="1" spc="-5" dirty="0">
                <a:latin typeface="Consolas"/>
                <a:cs typeface="Consolas"/>
              </a:rPr>
              <a:t>cpu=.2)</a:t>
            </a:r>
            <a:endParaRPr sz="1800">
              <a:latin typeface="Consolas"/>
              <a:cs typeface="Consola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063633" y="3605567"/>
            <a:ext cx="1068070" cy="459740"/>
          </a:xfrm>
          <a:custGeom>
            <a:avLst/>
            <a:gdLst/>
            <a:ahLst/>
            <a:cxnLst/>
            <a:rect l="l" t="t" r="r" b="b"/>
            <a:pathLst>
              <a:path w="1068070" h="459739">
                <a:moveTo>
                  <a:pt x="533999" y="459112"/>
                </a:moveTo>
                <a:lnTo>
                  <a:pt x="455089" y="458401"/>
                </a:lnTo>
                <a:lnTo>
                  <a:pt x="379773" y="456335"/>
                </a:lnTo>
                <a:lnTo>
                  <a:pt x="308879" y="453016"/>
                </a:lnTo>
                <a:lnTo>
                  <a:pt x="243231" y="448545"/>
                </a:lnTo>
                <a:lnTo>
                  <a:pt x="183656" y="443024"/>
                </a:lnTo>
                <a:lnTo>
                  <a:pt x="130981" y="436555"/>
                </a:lnTo>
                <a:lnTo>
                  <a:pt x="86030" y="429238"/>
                </a:lnTo>
                <a:lnTo>
                  <a:pt x="22609" y="412467"/>
                </a:lnTo>
                <a:lnTo>
                  <a:pt x="0" y="393524"/>
                </a:lnTo>
                <a:lnTo>
                  <a:pt x="0" y="0"/>
                </a:lnTo>
                <a:lnTo>
                  <a:pt x="5789" y="9692"/>
                </a:lnTo>
                <a:lnTo>
                  <a:pt x="22609" y="18942"/>
                </a:lnTo>
                <a:lnTo>
                  <a:pt x="86030" y="35713"/>
                </a:lnTo>
                <a:lnTo>
                  <a:pt x="130981" y="43030"/>
                </a:lnTo>
                <a:lnTo>
                  <a:pt x="183656" y="49499"/>
                </a:lnTo>
                <a:lnTo>
                  <a:pt x="243231" y="55020"/>
                </a:lnTo>
                <a:lnTo>
                  <a:pt x="308879" y="59491"/>
                </a:lnTo>
                <a:lnTo>
                  <a:pt x="379773" y="62810"/>
                </a:lnTo>
                <a:lnTo>
                  <a:pt x="455089" y="64876"/>
                </a:lnTo>
                <a:lnTo>
                  <a:pt x="1067999" y="65587"/>
                </a:lnTo>
                <a:lnTo>
                  <a:pt x="1067999" y="393524"/>
                </a:lnTo>
                <a:lnTo>
                  <a:pt x="1018368" y="421175"/>
                </a:lnTo>
                <a:lnTo>
                  <a:pt x="937018" y="436555"/>
                </a:lnTo>
                <a:lnTo>
                  <a:pt x="884343" y="443024"/>
                </a:lnTo>
                <a:lnTo>
                  <a:pt x="824768" y="448545"/>
                </a:lnTo>
                <a:lnTo>
                  <a:pt x="759121" y="453016"/>
                </a:lnTo>
                <a:lnTo>
                  <a:pt x="688226" y="456335"/>
                </a:lnTo>
                <a:lnTo>
                  <a:pt x="612910" y="458401"/>
                </a:lnTo>
                <a:lnTo>
                  <a:pt x="533999" y="459112"/>
                </a:lnTo>
                <a:close/>
              </a:path>
              <a:path w="1068070" h="459739">
                <a:moveTo>
                  <a:pt x="1067999" y="65587"/>
                </a:moveTo>
                <a:lnTo>
                  <a:pt x="533999" y="65587"/>
                </a:lnTo>
                <a:lnTo>
                  <a:pt x="612910" y="64876"/>
                </a:lnTo>
                <a:lnTo>
                  <a:pt x="688226" y="62810"/>
                </a:lnTo>
                <a:lnTo>
                  <a:pt x="759121" y="59491"/>
                </a:lnTo>
                <a:lnTo>
                  <a:pt x="824768" y="55020"/>
                </a:lnTo>
                <a:lnTo>
                  <a:pt x="884343" y="49499"/>
                </a:lnTo>
                <a:lnTo>
                  <a:pt x="937018" y="43030"/>
                </a:lnTo>
                <a:lnTo>
                  <a:pt x="981969" y="35713"/>
                </a:lnTo>
                <a:lnTo>
                  <a:pt x="1045390" y="18942"/>
                </a:lnTo>
                <a:lnTo>
                  <a:pt x="1067999" y="0"/>
                </a:lnTo>
                <a:lnTo>
                  <a:pt x="1067999" y="65587"/>
                </a:lnTo>
                <a:close/>
              </a:path>
            </a:pathLst>
          </a:custGeom>
          <a:solidFill>
            <a:srgbClr val="6FA8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63633" y="3539980"/>
            <a:ext cx="1068070" cy="131445"/>
          </a:xfrm>
          <a:custGeom>
            <a:avLst/>
            <a:gdLst/>
            <a:ahLst/>
            <a:cxnLst/>
            <a:rect l="l" t="t" r="r" b="b"/>
            <a:pathLst>
              <a:path w="1068070" h="131445">
                <a:moveTo>
                  <a:pt x="533999" y="131174"/>
                </a:moveTo>
                <a:lnTo>
                  <a:pt x="455089" y="130463"/>
                </a:lnTo>
                <a:lnTo>
                  <a:pt x="379773" y="128398"/>
                </a:lnTo>
                <a:lnTo>
                  <a:pt x="308879" y="125079"/>
                </a:lnTo>
                <a:lnTo>
                  <a:pt x="243231" y="120608"/>
                </a:lnTo>
                <a:lnTo>
                  <a:pt x="183656" y="115087"/>
                </a:lnTo>
                <a:lnTo>
                  <a:pt x="130981" y="108617"/>
                </a:lnTo>
                <a:lnTo>
                  <a:pt x="86030" y="101300"/>
                </a:lnTo>
                <a:lnTo>
                  <a:pt x="22609" y="84530"/>
                </a:lnTo>
                <a:lnTo>
                  <a:pt x="0" y="65587"/>
                </a:lnTo>
                <a:lnTo>
                  <a:pt x="5789" y="55895"/>
                </a:lnTo>
                <a:lnTo>
                  <a:pt x="49631" y="37937"/>
                </a:lnTo>
                <a:lnTo>
                  <a:pt x="130981" y="22557"/>
                </a:lnTo>
                <a:lnTo>
                  <a:pt x="183656" y="16087"/>
                </a:lnTo>
                <a:lnTo>
                  <a:pt x="243231" y="10566"/>
                </a:lnTo>
                <a:lnTo>
                  <a:pt x="308879" y="6095"/>
                </a:lnTo>
                <a:lnTo>
                  <a:pt x="379773" y="2776"/>
                </a:lnTo>
                <a:lnTo>
                  <a:pt x="455089" y="711"/>
                </a:lnTo>
                <a:lnTo>
                  <a:pt x="533999" y="0"/>
                </a:lnTo>
                <a:lnTo>
                  <a:pt x="612910" y="711"/>
                </a:lnTo>
                <a:lnTo>
                  <a:pt x="688226" y="2776"/>
                </a:lnTo>
                <a:lnTo>
                  <a:pt x="759121" y="6095"/>
                </a:lnTo>
                <a:lnTo>
                  <a:pt x="824768" y="10566"/>
                </a:lnTo>
                <a:lnTo>
                  <a:pt x="884343" y="16087"/>
                </a:lnTo>
                <a:lnTo>
                  <a:pt x="937018" y="22557"/>
                </a:lnTo>
                <a:lnTo>
                  <a:pt x="981969" y="29874"/>
                </a:lnTo>
                <a:lnTo>
                  <a:pt x="1045390" y="46644"/>
                </a:lnTo>
                <a:lnTo>
                  <a:pt x="1067999" y="65587"/>
                </a:lnTo>
                <a:lnTo>
                  <a:pt x="1062210" y="75279"/>
                </a:lnTo>
                <a:lnTo>
                  <a:pt x="1018368" y="93237"/>
                </a:lnTo>
                <a:lnTo>
                  <a:pt x="937018" y="108617"/>
                </a:lnTo>
                <a:lnTo>
                  <a:pt x="884343" y="115087"/>
                </a:lnTo>
                <a:lnTo>
                  <a:pt x="824768" y="120608"/>
                </a:lnTo>
                <a:lnTo>
                  <a:pt x="759121" y="125079"/>
                </a:lnTo>
                <a:lnTo>
                  <a:pt x="688226" y="128398"/>
                </a:lnTo>
                <a:lnTo>
                  <a:pt x="612910" y="130463"/>
                </a:lnTo>
                <a:lnTo>
                  <a:pt x="533999" y="131174"/>
                </a:lnTo>
                <a:close/>
              </a:path>
            </a:pathLst>
          </a:custGeom>
          <a:solidFill>
            <a:srgbClr val="A8CA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063633" y="3539980"/>
            <a:ext cx="1068070" cy="525145"/>
          </a:xfrm>
          <a:custGeom>
            <a:avLst/>
            <a:gdLst/>
            <a:ahLst/>
            <a:cxnLst/>
            <a:rect l="l" t="t" r="r" b="b"/>
            <a:pathLst>
              <a:path w="1068070" h="525145">
                <a:moveTo>
                  <a:pt x="1067999" y="65587"/>
                </a:moveTo>
                <a:lnTo>
                  <a:pt x="1062210" y="75279"/>
                </a:lnTo>
                <a:lnTo>
                  <a:pt x="1045390" y="84530"/>
                </a:lnTo>
                <a:lnTo>
                  <a:pt x="981969" y="101300"/>
                </a:lnTo>
                <a:lnTo>
                  <a:pt x="937018" y="108617"/>
                </a:lnTo>
                <a:lnTo>
                  <a:pt x="884343" y="115087"/>
                </a:lnTo>
                <a:lnTo>
                  <a:pt x="824768" y="120608"/>
                </a:lnTo>
                <a:lnTo>
                  <a:pt x="759121" y="125079"/>
                </a:lnTo>
                <a:lnTo>
                  <a:pt x="688226" y="128398"/>
                </a:lnTo>
                <a:lnTo>
                  <a:pt x="612910" y="130463"/>
                </a:lnTo>
                <a:lnTo>
                  <a:pt x="533999" y="131174"/>
                </a:lnTo>
                <a:lnTo>
                  <a:pt x="455089" y="130463"/>
                </a:lnTo>
                <a:lnTo>
                  <a:pt x="379773" y="128398"/>
                </a:lnTo>
                <a:lnTo>
                  <a:pt x="308879" y="125079"/>
                </a:lnTo>
                <a:lnTo>
                  <a:pt x="243231" y="120608"/>
                </a:lnTo>
                <a:lnTo>
                  <a:pt x="183656" y="115087"/>
                </a:lnTo>
                <a:lnTo>
                  <a:pt x="130981" y="108617"/>
                </a:lnTo>
                <a:lnTo>
                  <a:pt x="86030" y="101300"/>
                </a:lnTo>
                <a:lnTo>
                  <a:pt x="22609" y="84530"/>
                </a:lnTo>
                <a:lnTo>
                  <a:pt x="0" y="65587"/>
                </a:lnTo>
                <a:lnTo>
                  <a:pt x="49631" y="37937"/>
                </a:lnTo>
                <a:lnTo>
                  <a:pt x="130981" y="22557"/>
                </a:lnTo>
                <a:lnTo>
                  <a:pt x="183656" y="16087"/>
                </a:lnTo>
                <a:lnTo>
                  <a:pt x="243231" y="10566"/>
                </a:lnTo>
                <a:lnTo>
                  <a:pt x="308879" y="6095"/>
                </a:lnTo>
                <a:lnTo>
                  <a:pt x="379773" y="2776"/>
                </a:lnTo>
                <a:lnTo>
                  <a:pt x="455089" y="711"/>
                </a:lnTo>
                <a:lnTo>
                  <a:pt x="533999" y="0"/>
                </a:lnTo>
                <a:lnTo>
                  <a:pt x="612910" y="711"/>
                </a:lnTo>
                <a:lnTo>
                  <a:pt x="688226" y="2776"/>
                </a:lnTo>
                <a:lnTo>
                  <a:pt x="759121" y="6095"/>
                </a:lnTo>
                <a:lnTo>
                  <a:pt x="824768" y="10566"/>
                </a:lnTo>
                <a:lnTo>
                  <a:pt x="884343" y="16087"/>
                </a:lnTo>
                <a:lnTo>
                  <a:pt x="937018" y="22557"/>
                </a:lnTo>
                <a:lnTo>
                  <a:pt x="981969" y="29874"/>
                </a:lnTo>
                <a:lnTo>
                  <a:pt x="1045390" y="46644"/>
                </a:lnTo>
                <a:lnTo>
                  <a:pt x="1067999" y="65587"/>
                </a:lnTo>
                <a:lnTo>
                  <a:pt x="1067999" y="459112"/>
                </a:lnTo>
                <a:lnTo>
                  <a:pt x="1018368" y="486762"/>
                </a:lnTo>
                <a:lnTo>
                  <a:pt x="937018" y="502142"/>
                </a:lnTo>
                <a:lnTo>
                  <a:pt x="884343" y="508612"/>
                </a:lnTo>
                <a:lnTo>
                  <a:pt x="824768" y="514133"/>
                </a:lnTo>
                <a:lnTo>
                  <a:pt x="759121" y="518604"/>
                </a:lnTo>
                <a:lnTo>
                  <a:pt x="688226" y="521923"/>
                </a:lnTo>
                <a:lnTo>
                  <a:pt x="612910" y="523988"/>
                </a:lnTo>
                <a:lnTo>
                  <a:pt x="533999" y="524699"/>
                </a:lnTo>
                <a:lnTo>
                  <a:pt x="455089" y="523988"/>
                </a:lnTo>
                <a:lnTo>
                  <a:pt x="379773" y="521923"/>
                </a:lnTo>
                <a:lnTo>
                  <a:pt x="308879" y="518604"/>
                </a:lnTo>
                <a:lnTo>
                  <a:pt x="243231" y="514133"/>
                </a:lnTo>
                <a:lnTo>
                  <a:pt x="183656" y="508612"/>
                </a:lnTo>
                <a:lnTo>
                  <a:pt x="130981" y="502142"/>
                </a:lnTo>
                <a:lnTo>
                  <a:pt x="86030" y="494825"/>
                </a:lnTo>
                <a:lnTo>
                  <a:pt x="22609" y="478055"/>
                </a:lnTo>
                <a:lnTo>
                  <a:pt x="0" y="459112"/>
                </a:lnTo>
                <a:lnTo>
                  <a:pt x="0" y="65587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491093" y="3710537"/>
            <a:ext cx="21336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s1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647937" y="5331276"/>
            <a:ext cx="145415" cy="579755"/>
          </a:xfrm>
          <a:custGeom>
            <a:avLst/>
            <a:gdLst/>
            <a:ahLst/>
            <a:cxnLst/>
            <a:rect l="l" t="t" r="r" b="b"/>
            <a:pathLst>
              <a:path w="145414" h="579754">
                <a:moveTo>
                  <a:pt x="0" y="579599"/>
                </a:moveTo>
                <a:lnTo>
                  <a:pt x="0" y="144899"/>
                </a:lnTo>
                <a:lnTo>
                  <a:pt x="144899" y="0"/>
                </a:lnTo>
                <a:lnTo>
                  <a:pt x="144899" y="434699"/>
                </a:lnTo>
                <a:lnTo>
                  <a:pt x="0" y="579599"/>
                </a:lnTo>
                <a:close/>
              </a:path>
            </a:pathLst>
          </a:custGeom>
          <a:solidFill>
            <a:srgbClr val="C7A2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17237" y="5331276"/>
            <a:ext cx="975994" cy="145415"/>
          </a:xfrm>
          <a:custGeom>
            <a:avLst/>
            <a:gdLst/>
            <a:ahLst/>
            <a:cxnLst/>
            <a:rect l="l" t="t" r="r" b="b"/>
            <a:pathLst>
              <a:path w="975995" h="145414">
                <a:moveTo>
                  <a:pt x="830699" y="144899"/>
                </a:moveTo>
                <a:lnTo>
                  <a:pt x="0" y="144899"/>
                </a:lnTo>
                <a:lnTo>
                  <a:pt x="144899" y="0"/>
                </a:lnTo>
                <a:lnTo>
                  <a:pt x="975599" y="0"/>
                </a:lnTo>
                <a:lnTo>
                  <a:pt x="830699" y="144899"/>
                </a:lnTo>
                <a:close/>
              </a:path>
            </a:pathLst>
          </a:custGeom>
          <a:solidFill>
            <a:srgbClr val="FAD4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17237" y="5331276"/>
            <a:ext cx="975994" cy="579755"/>
          </a:xfrm>
          <a:custGeom>
            <a:avLst/>
            <a:gdLst/>
            <a:ahLst/>
            <a:cxnLst/>
            <a:rect l="l" t="t" r="r" b="b"/>
            <a:pathLst>
              <a:path w="975995" h="579754">
                <a:moveTo>
                  <a:pt x="0" y="144899"/>
                </a:moveTo>
                <a:lnTo>
                  <a:pt x="144899" y="0"/>
                </a:lnTo>
                <a:lnTo>
                  <a:pt x="975599" y="0"/>
                </a:lnTo>
                <a:lnTo>
                  <a:pt x="975599" y="434699"/>
                </a:lnTo>
                <a:lnTo>
                  <a:pt x="830699" y="579599"/>
                </a:lnTo>
                <a:lnTo>
                  <a:pt x="0" y="579599"/>
                </a:lnTo>
                <a:lnTo>
                  <a:pt x="0" y="144899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817237" y="5331276"/>
            <a:ext cx="975994" cy="145415"/>
          </a:xfrm>
          <a:custGeom>
            <a:avLst/>
            <a:gdLst/>
            <a:ahLst/>
            <a:cxnLst/>
            <a:rect l="l" t="t" r="r" b="b"/>
            <a:pathLst>
              <a:path w="975995" h="145414">
                <a:moveTo>
                  <a:pt x="0" y="144899"/>
                </a:moveTo>
                <a:lnTo>
                  <a:pt x="830699" y="144899"/>
                </a:lnTo>
                <a:lnTo>
                  <a:pt x="975599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647937" y="5476176"/>
            <a:ext cx="0" cy="434975"/>
          </a:xfrm>
          <a:custGeom>
            <a:avLst/>
            <a:gdLst/>
            <a:ahLst/>
            <a:cxnLst/>
            <a:rect l="l" t="t" r="r" b="b"/>
            <a:pathLst>
              <a:path h="434975">
                <a:moveTo>
                  <a:pt x="0" y="0"/>
                </a:moveTo>
                <a:lnTo>
                  <a:pt x="0" y="434699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817237" y="5476176"/>
            <a:ext cx="821690" cy="434975"/>
          </a:xfrm>
          <a:prstGeom prst="rect">
            <a:avLst/>
          </a:prstGeom>
          <a:solidFill>
            <a:srgbClr val="F9CB9B"/>
          </a:solidFill>
        </p:spPr>
        <p:txBody>
          <a:bodyPr vert="horz" wrap="square" lIns="0" tIns="105410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830"/>
              </a:spcBef>
            </a:pPr>
            <a:r>
              <a:rPr sz="1400" spc="-5" dirty="0">
                <a:latin typeface="Arial"/>
                <a:cs typeface="Arial"/>
              </a:rPr>
              <a:t>h1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377487" y="4064676"/>
            <a:ext cx="1220470" cy="1266825"/>
          </a:xfrm>
          <a:custGeom>
            <a:avLst/>
            <a:gdLst/>
            <a:ahLst/>
            <a:cxnLst/>
            <a:rect l="l" t="t" r="r" b="b"/>
            <a:pathLst>
              <a:path w="1220470" h="1266825">
                <a:moveTo>
                  <a:pt x="1220399" y="0"/>
                </a:moveTo>
                <a:lnTo>
                  <a:pt x="0" y="1266599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714735" y="5919938"/>
            <a:ext cx="1003300" cy="4483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664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10.0.0.1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ts val="1664"/>
              </a:lnSpc>
            </a:pPr>
            <a:r>
              <a:rPr sz="1400" spc="-5" dirty="0">
                <a:solidFill>
                  <a:srgbClr val="FF0000"/>
                </a:solidFill>
                <a:latin typeface="Arial"/>
                <a:cs typeface="Arial"/>
              </a:rPr>
              <a:t>20% of</a:t>
            </a:r>
            <a:r>
              <a:rPr sz="1400" spc="-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FF0000"/>
                </a:solidFill>
                <a:latin typeface="Arial"/>
                <a:cs typeface="Arial"/>
              </a:rPr>
              <a:t>CPU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386299" y="5267001"/>
            <a:ext cx="145415" cy="579755"/>
          </a:xfrm>
          <a:custGeom>
            <a:avLst/>
            <a:gdLst/>
            <a:ahLst/>
            <a:cxnLst/>
            <a:rect l="l" t="t" r="r" b="b"/>
            <a:pathLst>
              <a:path w="145415" h="579754">
                <a:moveTo>
                  <a:pt x="0" y="579599"/>
                </a:moveTo>
                <a:lnTo>
                  <a:pt x="0" y="144899"/>
                </a:lnTo>
                <a:lnTo>
                  <a:pt x="144899" y="0"/>
                </a:lnTo>
                <a:lnTo>
                  <a:pt x="144899" y="434699"/>
                </a:lnTo>
                <a:lnTo>
                  <a:pt x="0" y="579599"/>
                </a:lnTo>
                <a:close/>
              </a:path>
            </a:pathLst>
          </a:custGeom>
          <a:solidFill>
            <a:srgbClr val="C7A2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555600" y="5267001"/>
            <a:ext cx="975994" cy="145415"/>
          </a:xfrm>
          <a:custGeom>
            <a:avLst/>
            <a:gdLst/>
            <a:ahLst/>
            <a:cxnLst/>
            <a:rect l="l" t="t" r="r" b="b"/>
            <a:pathLst>
              <a:path w="975995" h="145414">
                <a:moveTo>
                  <a:pt x="830699" y="144899"/>
                </a:moveTo>
                <a:lnTo>
                  <a:pt x="0" y="144899"/>
                </a:lnTo>
                <a:lnTo>
                  <a:pt x="144899" y="0"/>
                </a:lnTo>
                <a:lnTo>
                  <a:pt x="975599" y="0"/>
                </a:lnTo>
                <a:lnTo>
                  <a:pt x="830699" y="144899"/>
                </a:lnTo>
                <a:close/>
              </a:path>
            </a:pathLst>
          </a:custGeom>
          <a:solidFill>
            <a:srgbClr val="FAD4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555600" y="5267001"/>
            <a:ext cx="975994" cy="579755"/>
          </a:xfrm>
          <a:custGeom>
            <a:avLst/>
            <a:gdLst/>
            <a:ahLst/>
            <a:cxnLst/>
            <a:rect l="l" t="t" r="r" b="b"/>
            <a:pathLst>
              <a:path w="975995" h="579754">
                <a:moveTo>
                  <a:pt x="0" y="144899"/>
                </a:moveTo>
                <a:lnTo>
                  <a:pt x="144899" y="0"/>
                </a:lnTo>
                <a:lnTo>
                  <a:pt x="975599" y="0"/>
                </a:lnTo>
                <a:lnTo>
                  <a:pt x="975599" y="434699"/>
                </a:lnTo>
                <a:lnTo>
                  <a:pt x="830699" y="579599"/>
                </a:lnTo>
                <a:lnTo>
                  <a:pt x="0" y="579599"/>
                </a:lnTo>
                <a:lnTo>
                  <a:pt x="0" y="144899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555600" y="5267001"/>
            <a:ext cx="975994" cy="145415"/>
          </a:xfrm>
          <a:custGeom>
            <a:avLst/>
            <a:gdLst/>
            <a:ahLst/>
            <a:cxnLst/>
            <a:rect l="l" t="t" r="r" b="b"/>
            <a:pathLst>
              <a:path w="975995" h="145414">
                <a:moveTo>
                  <a:pt x="0" y="144899"/>
                </a:moveTo>
                <a:lnTo>
                  <a:pt x="830699" y="144899"/>
                </a:lnTo>
                <a:lnTo>
                  <a:pt x="975599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386299" y="5411901"/>
            <a:ext cx="0" cy="434975"/>
          </a:xfrm>
          <a:custGeom>
            <a:avLst/>
            <a:gdLst/>
            <a:ahLst/>
            <a:cxnLst/>
            <a:rect l="l" t="t" r="r" b="b"/>
            <a:pathLst>
              <a:path h="434975">
                <a:moveTo>
                  <a:pt x="0" y="0"/>
                </a:moveTo>
                <a:lnTo>
                  <a:pt x="0" y="434699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555600" y="5411901"/>
            <a:ext cx="821690" cy="434975"/>
          </a:xfrm>
          <a:prstGeom prst="rect">
            <a:avLst/>
          </a:prstGeom>
          <a:solidFill>
            <a:srgbClr val="F9CB9B"/>
          </a:solidFill>
        </p:spPr>
        <p:txBody>
          <a:bodyPr vert="horz" wrap="square" lIns="0" tIns="105410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830"/>
              </a:spcBef>
            </a:pPr>
            <a:r>
              <a:rPr sz="1400" spc="-5" dirty="0">
                <a:latin typeface="Arial"/>
                <a:cs typeface="Arial"/>
              </a:rPr>
              <a:t>h2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597633" y="4064679"/>
            <a:ext cx="1518285" cy="1202690"/>
          </a:xfrm>
          <a:custGeom>
            <a:avLst/>
            <a:gdLst/>
            <a:ahLst/>
            <a:cxnLst/>
            <a:rect l="l" t="t" r="r" b="b"/>
            <a:pathLst>
              <a:path w="1518284" h="1202689">
                <a:moveTo>
                  <a:pt x="0" y="0"/>
                </a:moveTo>
                <a:lnTo>
                  <a:pt x="1518216" y="1202321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637550" y="5855663"/>
            <a:ext cx="66802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10.0.0.2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285000" y="2462124"/>
            <a:ext cx="132715" cy="530225"/>
          </a:xfrm>
          <a:custGeom>
            <a:avLst/>
            <a:gdLst/>
            <a:ahLst/>
            <a:cxnLst/>
            <a:rect l="l" t="t" r="r" b="b"/>
            <a:pathLst>
              <a:path w="132715" h="530225">
                <a:moveTo>
                  <a:pt x="0" y="529799"/>
                </a:moveTo>
                <a:lnTo>
                  <a:pt x="0" y="132449"/>
                </a:lnTo>
                <a:lnTo>
                  <a:pt x="132449" y="0"/>
                </a:lnTo>
                <a:lnTo>
                  <a:pt x="132449" y="397349"/>
                </a:lnTo>
                <a:lnTo>
                  <a:pt x="0" y="529799"/>
                </a:lnTo>
                <a:close/>
              </a:path>
            </a:pathLst>
          </a:custGeom>
          <a:solidFill>
            <a:srgbClr val="91AB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197050" y="2462124"/>
            <a:ext cx="1220470" cy="132715"/>
          </a:xfrm>
          <a:custGeom>
            <a:avLst/>
            <a:gdLst/>
            <a:ahLst/>
            <a:cxnLst/>
            <a:rect l="l" t="t" r="r" b="b"/>
            <a:pathLst>
              <a:path w="1220470" h="132714">
                <a:moveTo>
                  <a:pt x="1087949" y="132449"/>
                </a:moveTo>
                <a:lnTo>
                  <a:pt x="0" y="132449"/>
                </a:lnTo>
                <a:lnTo>
                  <a:pt x="132449" y="0"/>
                </a:lnTo>
                <a:lnTo>
                  <a:pt x="1220399" y="0"/>
                </a:lnTo>
                <a:lnTo>
                  <a:pt x="1087949" y="132449"/>
                </a:lnTo>
                <a:close/>
              </a:path>
            </a:pathLst>
          </a:custGeom>
          <a:solidFill>
            <a:srgbClr val="C4DE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197050" y="2462124"/>
            <a:ext cx="1220470" cy="530225"/>
          </a:xfrm>
          <a:custGeom>
            <a:avLst/>
            <a:gdLst/>
            <a:ahLst/>
            <a:cxnLst/>
            <a:rect l="l" t="t" r="r" b="b"/>
            <a:pathLst>
              <a:path w="1220470" h="530225">
                <a:moveTo>
                  <a:pt x="0" y="132449"/>
                </a:moveTo>
                <a:lnTo>
                  <a:pt x="132449" y="0"/>
                </a:lnTo>
                <a:lnTo>
                  <a:pt x="1220399" y="0"/>
                </a:lnTo>
                <a:lnTo>
                  <a:pt x="1220399" y="397349"/>
                </a:lnTo>
                <a:lnTo>
                  <a:pt x="1087949" y="529799"/>
                </a:lnTo>
                <a:lnTo>
                  <a:pt x="0" y="529799"/>
                </a:lnTo>
                <a:lnTo>
                  <a:pt x="0" y="132449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197050" y="2462124"/>
            <a:ext cx="1220470" cy="132715"/>
          </a:xfrm>
          <a:custGeom>
            <a:avLst/>
            <a:gdLst/>
            <a:ahLst/>
            <a:cxnLst/>
            <a:rect l="l" t="t" r="r" b="b"/>
            <a:pathLst>
              <a:path w="1220470" h="132714">
                <a:moveTo>
                  <a:pt x="0" y="132449"/>
                </a:moveTo>
                <a:lnTo>
                  <a:pt x="1087949" y="132449"/>
                </a:lnTo>
                <a:lnTo>
                  <a:pt x="1220399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285000" y="2594574"/>
            <a:ext cx="0" cy="397510"/>
          </a:xfrm>
          <a:custGeom>
            <a:avLst/>
            <a:gdLst/>
            <a:ahLst/>
            <a:cxnLst/>
            <a:rect l="l" t="t" r="r" b="b"/>
            <a:pathLst>
              <a:path h="397510">
                <a:moveTo>
                  <a:pt x="0" y="0"/>
                </a:moveTo>
                <a:lnTo>
                  <a:pt x="0" y="397349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6197050" y="2594574"/>
            <a:ext cx="1078865" cy="397510"/>
          </a:xfrm>
          <a:prstGeom prst="rect">
            <a:avLst/>
          </a:prstGeom>
          <a:solidFill>
            <a:srgbClr val="B6D7A8"/>
          </a:solidFill>
        </p:spPr>
        <p:txBody>
          <a:bodyPr vert="horz" wrap="square" lIns="0" tIns="86360" rIns="0" bIns="0" rtlCol="0">
            <a:spAutoFit/>
          </a:bodyPr>
          <a:lstStyle/>
          <a:p>
            <a:pPr marL="178435">
              <a:lnSpc>
                <a:spcPct val="100000"/>
              </a:lnSpc>
              <a:spcBef>
                <a:spcPts val="680"/>
              </a:spcBef>
            </a:pPr>
            <a:r>
              <a:rPr sz="1400" dirty="0">
                <a:latin typeface="Arial"/>
                <a:cs typeface="Arial"/>
              </a:rPr>
              <a:t>controller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597633" y="2991924"/>
            <a:ext cx="143510" cy="548640"/>
          </a:xfrm>
          <a:custGeom>
            <a:avLst/>
            <a:gdLst/>
            <a:ahLst/>
            <a:cxnLst/>
            <a:rect l="l" t="t" r="r" b="b"/>
            <a:pathLst>
              <a:path w="143509" h="548639">
                <a:moveTo>
                  <a:pt x="143391" y="0"/>
                </a:moveTo>
                <a:lnTo>
                  <a:pt x="0" y="548054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 rot="2340000">
            <a:off x="6890301" y="4544045"/>
            <a:ext cx="1277983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2100" spc="-7" baseline="1984" dirty="0">
                <a:solidFill>
                  <a:srgbClr val="FF0000"/>
                </a:solidFill>
                <a:latin typeface="Arial"/>
                <a:cs typeface="Arial"/>
              </a:rPr>
              <a:t>10 </a:t>
            </a:r>
            <a:r>
              <a:rPr sz="2100" baseline="1984" dirty="0">
                <a:solidFill>
                  <a:srgbClr val="FF0000"/>
                </a:solidFill>
                <a:latin typeface="Arial"/>
                <a:cs typeface="Arial"/>
              </a:rPr>
              <a:t>Mbps, </a:t>
            </a:r>
            <a:r>
              <a:rPr sz="1400" spc="-5" dirty="0">
                <a:solidFill>
                  <a:srgbClr val="FF0000"/>
                </a:solidFill>
                <a:latin typeface="Arial"/>
                <a:cs typeface="Arial"/>
              </a:rPr>
              <a:t>50</a:t>
            </a:r>
            <a:r>
              <a:rPr sz="1400" spc="-11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0000"/>
                </a:solidFill>
                <a:latin typeface="Arial"/>
                <a:cs typeface="Arial"/>
              </a:rPr>
              <a:t>ms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748474"/>
            <a:ext cx="69234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Low-level </a:t>
            </a:r>
            <a:r>
              <a:rPr spc="-5" dirty="0"/>
              <a:t>API: Nodes and</a:t>
            </a:r>
            <a:r>
              <a:rPr spc="-80" dirty="0"/>
              <a:t> </a:t>
            </a:r>
            <a:r>
              <a:rPr spc="-5" dirty="0"/>
              <a:t>Links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11175" y="1811805"/>
          <a:ext cx="5333999" cy="12858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36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0512">
                <a:tc>
                  <a:txBody>
                    <a:bodyPr/>
                    <a:lstStyle/>
                    <a:p>
                      <a:pPr marR="22860" algn="ctr">
                        <a:lnSpc>
                          <a:spcPts val="1695"/>
                        </a:lnSpc>
                      </a:pPr>
                      <a:r>
                        <a:rPr sz="1800" b="1" spc="-5" dirty="0">
                          <a:latin typeface="Consolas"/>
                          <a:cs typeface="Consolas"/>
                        </a:rPr>
                        <a:t>h1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</a:pPr>
                      <a:r>
                        <a:rPr sz="1800" b="1" dirty="0">
                          <a:latin typeface="Consolas"/>
                          <a:cs typeface="Consolas"/>
                        </a:rPr>
                        <a:t>=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695"/>
                        </a:lnSpc>
                      </a:pPr>
                      <a:r>
                        <a:rPr sz="1800" b="1" spc="-5" dirty="0">
                          <a:solidFill>
                            <a:srgbClr val="980000"/>
                          </a:solidFill>
                          <a:latin typeface="Consolas"/>
                          <a:cs typeface="Consolas"/>
                        </a:rPr>
                        <a:t>Host</a:t>
                      </a:r>
                      <a:r>
                        <a:rPr sz="1800" b="1" spc="-5" dirty="0">
                          <a:latin typeface="Consolas"/>
                          <a:cs typeface="Consolas"/>
                        </a:rPr>
                        <a:t>( 'h1'</a:t>
                      </a:r>
                      <a:r>
                        <a:rPr sz="1800" b="1" spc="-15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dirty="0">
                          <a:latin typeface="Consolas"/>
                          <a:cs typeface="Consolas"/>
                        </a:rPr>
                        <a:t>)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R="2286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800" b="1" spc="-5" dirty="0">
                          <a:latin typeface="Consolas"/>
                          <a:cs typeface="Consolas"/>
                        </a:rPr>
                        <a:t>h2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800" b="1" dirty="0">
                          <a:latin typeface="Consolas"/>
                          <a:cs typeface="Consolas"/>
                        </a:rPr>
                        <a:t>=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800" b="1" spc="-5" dirty="0">
                          <a:solidFill>
                            <a:srgbClr val="980000"/>
                          </a:solidFill>
                          <a:latin typeface="Consolas"/>
                          <a:cs typeface="Consolas"/>
                        </a:rPr>
                        <a:t>Host</a:t>
                      </a:r>
                      <a:r>
                        <a:rPr sz="1800" b="1" spc="-5" dirty="0">
                          <a:latin typeface="Consolas"/>
                          <a:cs typeface="Consolas"/>
                        </a:rPr>
                        <a:t>( 'h2'</a:t>
                      </a:r>
                      <a:r>
                        <a:rPr sz="1800" b="1" spc="-15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dirty="0">
                          <a:latin typeface="Consolas"/>
                          <a:cs typeface="Consolas"/>
                        </a:rPr>
                        <a:t>)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317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R="2286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800" b="1" spc="-5" dirty="0">
                          <a:latin typeface="Consolas"/>
                          <a:cs typeface="Consolas"/>
                        </a:rPr>
                        <a:t>s1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800" b="1" dirty="0">
                          <a:latin typeface="Consolas"/>
                          <a:cs typeface="Consolas"/>
                        </a:rPr>
                        <a:t>=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800" b="1" spc="-5" dirty="0">
                          <a:solidFill>
                            <a:srgbClr val="980000"/>
                          </a:solidFill>
                          <a:latin typeface="Consolas"/>
                          <a:cs typeface="Consolas"/>
                        </a:rPr>
                        <a:t>OVSSwitch</a:t>
                      </a:r>
                      <a:r>
                        <a:rPr sz="1800" b="1" spc="-5" dirty="0">
                          <a:latin typeface="Consolas"/>
                          <a:cs typeface="Consolas"/>
                        </a:rPr>
                        <a:t>( 's1', inNamespace=False</a:t>
                      </a:r>
                      <a:r>
                        <a:rPr sz="1800" b="1" spc="-55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dirty="0">
                          <a:latin typeface="Consolas"/>
                          <a:cs typeface="Consolas"/>
                        </a:rPr>
                        <a:t>)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31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512">
                <a:tc>
                  <a:txBody>
                    <a:bodyPr/>
                    <a:lstStyle/>
                    <a:p>
                      <a:pPr marR="2286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800" b="1" spc="-5" dirty="0">
                          <a:latin typeface="Consolas"/>
                          <a:cs typeface="Consolas"/>
                        </a:rPr>
                        <a:t>c0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800" b="1" dirty="0">
                          <a:latin typeface="Consolas"/>
                          <a:cs typeface="Consolas"/>
                        </a:rPr>
                        <a:t>=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800" b="1" spc="-5" dirty="0">
                          <a:solidFill>
                            <a:srgbClr val="980000"/>
                          </a:solidFill>
                          <a:latin typeface="Consolas"/>
                          <a:cs typeface="Consolas"/>
                        </a:rPr>
                        <a:t>Controller</a:t>
                      </a:r>
                      <a:r>
                        <a:rPr sz="1800" b="1" spc="-5" dirty="0">
                          <a:latin typeface="Consolas"/>
                          <a:cs typeface="Consolas"/>
                        </a:rPr>
                        <a:t>( 'c0', inNamespace=False</a:t>
                      </a:r>
                      <a:r>
                        <a:rPr sz="1800" b="1" spc="-70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1800" b="1" dirty="0">
                          <a:latin typeface="Consolas"/>
                          <a:cs typeface="Consolas"/>
                        </a:rPr>
                        <a:t>)</a:t>
                      </a:r>
                      <a:endParaRPr sz="1800">
                        <a:latin typeface="Consolas"/>
                        <a:cs typeface="Consolas"/>
                      </a:endParaRPr>
                    </a:p>
                  </a:txBody>
                  <a:tcPr marL="0" marR="0" marT="317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30225" y="3071875"/>
            <a:ext cx="4417060" cy="3197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886585">
              <a:lnSpc>
                <a:spcPct val="128499"/>
              </a:lnSpc>
              <a:spcBef>
                <a:spcPts val="100"/>
              </a:spcBef>
            </a:pP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Link</a:t>
            </a:r>
            <a:r>
              <a:rPr sz="1800" b="1" spc="-5" dirty="0">
                <a:latin typeface="Consolas"/>
                <a:cs typeface="Consolas"/>
              </a:rPr>
              <a:t>( h1, s1 </a:t>
            </a:r>
            <a:r>
              <a:rPr sz="1800" b="1" dirty="0">
                <a:latin typeface="Consolas"/>
                <a:cs typeface="Consolas"/>
              </a:rPr>
              <a:t>) </a:t>
            </a:r>
            <a:r>
              <a:rPr sz="1800" b="1" dirty="0">
                <a:solidFill>
                  <a:srgbClr val="980000"/>
                </a:solidFill>
                <a:latin typeface="Consolas"/>
                <a:cs typeface="Consolas"/>
              </a:rPr>
              <a:t> 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Link</a:t>
            </a:r>
            <a:r>
              <a:rPr sz="1800" b="1" spc="-5" dirty="0">
                <a:latin typeface="Consolas"/>
                <a:cs typeface="Consolas"/>
              </a:rPr>
              <a:t>( h2, s1 </a:t>
            </a:r>
            <a:r>
              <a:rPr sz="1800" b="1" dirty="0">
                <a:latin typeface="Consolas"/>
                <a:cs typeface="Consolas"/>
              </a:rPr>
              <a:t>)  </a:t>
            </a:r>
            <a:r>
              <a:rPr sz="1800" b="1" spc="-5" dirty="0">
                <a:latin typeface="Consolas"/>
                <a:cs typeface="Consolas"/>
              </a:rPr>
              <a:t>h1.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setIP</a:t>
            </a:r>
            <a:r>
              <a:rPr sz="1800" b="1" spc="-5" dirty="0">
                <a:latin typeface="Consolas"/>
                <a:cs typeface="Consolas"/>
              </a:rPr>
              <a:t>( '10.1/8'</a:t>
            </a:r>
            <a:r>
              <a:rPr sz="1800" b="1" spc="-80" dirty="0">
                <a:latin typeface="Consolas"/>
                <a:cs typeface="Consolas"/>
              </a:rPr>
              <a:t> </a:t>
            </a:r>
            <a:r>
              <a:rPr sz="1800" b="1" dirty="0">
                <a:latin typeface="Consolas"/>
                <a:cs typeface="Consolas"/>
              </a:rPr>
              <a:t>)</a:t>
            </a:r>
            <a:endParaRPr sz="18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1800" b="1" spc="-5" dirty="0">
                <a:latin typeface="Consolas"/>
                <a:cs typeface="Consolas"/>
              </a:rPr>
              <a:t>h2.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setIP</a:t>
            </a:r>
            <a:r>
              <a:rPr sz="1800" b="1" spc="-5" dirty="0">
                <a:latin typeface="Consolas"/>
                <a:cs typeface="Consolas"/>
              </a:rPr>
              <a:t>( '10.2/8'</a:t>
            </a:r>
            <a:r>
              <a:rPr sz="1800" b="1" spc="-80" dirty="0">
                <a:latin typeface="Consolas"/>
                <a:cs typeface="Consolas"/>
              </a:rPr>
              <a:t> </a:t>
            </a:r>
            <a:r>
              <a:rPr sz="1800" b="1" dirty="0">
                <a:latin typeface="Consolas"/>
                <a:cs typeface="Consolas"/>
              </a:rPr>
              <a:t>)</a:t>
            </a:r>
            <a:endParaRPr sz="1800">
              <a:latin typeface="Consolas"/>
              <a:cs typeface="Consolas"/>
            </a:endParaRPr>
          </a:p>
          <a:p>
            <a:pPr marL="12700" marR="2136775">
              <a:lnSpc>
                <a:spcPct val="128499"/>
              </a:lnSpc>
            </a:pPr>
            <a:r>
              <a:rPr sz="1800" b="1" spc="-5" dirty="0">
                <a:latin typeface="Consolas"/>
                <a:cs typeface="Consolas"/>
              </a:rPr>
              <a:t>c0.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start</a:t>
            </a:r>
            <a:r>
              <a:rPr sz="1800" b="1" spc="-5" dirty="0">
                <a:latin typeface="Consolas"/>
                <a:cs typeface="Consolas"/>
              </a:rPr>
              <a:t>()  s1.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start</a:t>
            </a:r>
            <a:r>
              <a:rPr sz="1800" b="1" spc="-5" dirty="0">
                <a:latin typeface="Consolas"/>
                <a:cs typeface="Consolas"/>
              </a:rPr>
              <a:t>( </a:t>
            </a:r>
            <a:r>
              <a:rPr sz="1800" b="1" dirty="0">
                <a:latin typeface="Consolas"/>
                <a:cs typeface="Consolas"/>
              </a:rPr>
              <a:t>[ </a:t>
            </a:r>
            <a:r>
              <a:rPr sz="1800" b="1" spc="-5" dirty="0">
                <a:latin typeface="Consolas"/>
                <a:cs typeface="Consolas"/>
              </a:rPr>
              <a:t>c0 </a:t>
            </a:r>
            <a:r>
              <a:rPr sz="1800" b="1" dirty="0">
                <a:latin typeface="Consolas"/>
                <a:cs typeface="Consolas"/>
              </a:rPr>
              <a:t>]</a:t>
            </a:r>
            <a:r>
              <a:rPr sz="1800" b="1" spc="-85" dirty="0">
                <a:latin typeface="Consolas"/>
                <a:cs typeface="Consolas"/>
              </a:rPr>
              <a:t> </a:t>
            </a:r>
            <a:r>
              <a:rPr sz="1800" b="1" dirty="0">
                <a:latin typeface="Consolas"/>
                <a:cs typeface="Consolas"/>
              </a:rPr>
              <a:t>)</a:t>
            </a:r>
            <a:endParaRPr sz="1800">
              <a:latin typeface="Consolas"/>
              <a:cs typeface="Consolas"/>
            </a:endParaRPr>
          </a:p>
          <a:p>
            <a:pPr marL="12700" marR="5080">
              <a:lnSpc>
                <a:spcPct val="128499"/>
              </a:lnSpc>
            </a:pPr>
            <a:r>
              <a:rPr sz="1800" b="1" spc="-5" dirty="0">
                <a:latin typeface="Consolas"/>
                <a:cs typeface="Consolas"/>
              </a:rPr>
              <a:t>print h1.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cmd</a:t>
            </a:r>
            <a:r>
              <a:rPr sz="1800" b="1" spc="-5" dirty="0">
                <a:latin typeface="Consolas"/>
                <a:cs typeface="Consolas"/>
              </a:rPr>
              <a:t>( 'ping -c1', h2.IP() </a:t>
            </a:r>
            <a:r>
              <a:rPr sz="1800" b="1" dirty="0">
                <a:latin typeface="Consolas"/>
                <a:cs typeface="Consolas"/>
              </a:rPr>
              <a:t>)  </a:t>
            </a:r>
            <a:r>
              <a:rPr sz="1800" b="1" spc="-5" dirty="0">
                <a:latin typeface="Consolas"/>
                <a:cs typeface="Consolas"/>
              </a:rPr>
              <a:t>s1.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stop</a:t>
            </a:r>
            <a:r>
              <a:rPr sz="1800" b="1" spc="-5" dirty="0">
                <a:latin typeface="Consolas"/>
                <a:cs typeface="Consolas"/>
              </a:rPr>
              <a:t>()</a:t>
            </a:r>
            <a:endParaRPr sz="18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1800" b="1" spc="-5" dirty="0">
                <a:latin typeface="Consolas"/>
                <a:cs typeface="Consolas"/>
              </a:rPr>
              <a:t>c0.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stop</a:t>
            </a:r>
            <a:r>
              <a:rPr sz="1800" b="1" spc="-5" dirty="0">
                <a:latin typeface="Consolas"/>
                <a:cs typeface="Consolas"/>
              </a:rPr>
              <a:t>()</a:t>
            </a:r>
            <a:endParaRPr sz="18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748474"/>
            <a:ext cx="64223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Mid-level API: Network</a:t>
            </a:r>
            <a:r>
              <a:rPr spc="-85" dirty="0"/>
              <a:t> </a:t>
            </a:r>
            <a:r>
              <a:rPr spc="-5" dirty="0"/>
              <a:t>object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0225" y="1662176"/>
            <a:ext cx="4413250" cy="3902075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1800" b="1" spc="-5" dirty="0">
                <a:latin typeface="Consolas"/>
                <a:cs typeface="Consolas"/>
              </a:rPr>
              <a:t>net </a:t>
            </a:r>
            <a:r>
              <a:rPr sz="1800" b="1" dirty="0">
                <a:latin typeface="Consolas"/>
                <a:cs typeface="Consolas"/>
              </a:rPr>
              <a:t>= 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Mininet</a:t>
            </a:r>
            <a:r>
              <a:rPr sz="1800" b="1" spc="-5" dirty="0">
                <a:latin typeface="Consolas"/>
                <a:cs typeface="Consolas"/>
              </a:rPr>
              <a:t>()</a:t>
            </a:r>
            <a:endParaRPr sz="1800">
              <a:latin typeface="Consolas"/>
              <a:cs typeface="Consolas"/>
            </a:endParaRPr>
          </a:p>
          <a:p>
            <a:pPr marL="12700" marR="1126490">
              <a:lnSpc>
                <a:spcPct val="128499"/>
              </a:lnSpc>
            </a:pPr>
            <a:r>
              <a:rPr sz="1800" b="1" spc="-5" dirty="0">
                <a:latin typeface="Consolas"/>
                <a:cs typeface="Consolas"/>
              </a:rPr>
              <a:t>h1 </a:t>
            </a:r>
            <a:r>
              <a:rPr sz="1800" b="1" dirty="0">
                <a:latin typeface="Consolas"/>
                <a:cs typeface="Consolas"/>
              </a:rPr>
              <a:t>= </a:t>
            </a:r>
            <a:r>
              <a:rPr sz="1800" b="1" spc="-5" dirty="0">
                <a:latin typeface="Consolas"/>
                <a:cs typeface="Consolas"/>
              </a:rPr>
              <a:t>net.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addHost</a:t>
            </a:r>
            <a:r>
              <a:rPr sz="1800" b="1" spc="-5" dirty="0">
                <a:latin typeface="Consolas"/>
                <a:cs typeface="Consolas"/>
              </a:rPr>
              <a:t>( 'h1' </a:t>
            </a:r>
            <a:r>
              <a:rPr sz="1800" b="1" dirty="0">
                <a:latin typeface="Consolas"/>
                <a:cs typeface="Consolas"/>
              </a:rPr>
              <a:t>)  </a:t>
            </a:r>
            <a:r>
              <a:rPr sz="1800" b="1" spc="-5" dirty="0">
                <a:latin typeface="Consolas"/>
                <a:cs typeface="Consolas"/>
              </a:rPr>
              <a:t>h2 </a:t>
            </a:r>
            <a:r>
              <a:rPr sz="1800" b="1" dirty="0">
                <a:latin typeface="Consolas"/>
                <a:cs typeface="Consolas"/>
              </a:rPr>
              <a:t>= </a:t>
            </a:r>
            <a:r>
              <a:rPr sz="1800" b="1" spc="-5" dirty="0">
                <a:latin typeface="Consolas"/>
                <a:cs typeface="Consolas"/>
              </a:rPr>
              <a:t>net.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addHost</a:t>
            </a:r>
            <a:r>
              <a:rPr sz="1800" b="1" spc="-5" dirty="0">
                <a:latin typeface="Consolas"/>
                <a:cs typeface="Consolas"/>
              </a:rPr>
              <a:t>( 'h2' </a:t>
            </a:r>
            <a:r>
              <a:rPr sz="1800" b="1" dirty="0">
                <a:latin typeface="Consolas"/>
                <a:cs typeface="Consolas"/>
              </a:rPr>
              <a:t>)  </a:t>
            </a:r>
            <a:r>
              <a:rPr sz="1800" b="1" spc="-5" dirty="0">
                <a:latin typeface="Consolas"/>
                <a:cs typeface="Consolas"/>
              </a:rPr>
              <a:t>s1 </a:t>
            </a:r>
            <a:r>
              <a:rPr sz="1800" b="1" dirty="0">
                <a:latin typeface="Consolas"/>
                <a:cs typeface="Consolas"/>
              </a:rPr>
              <a:t>= </a:t>
            </a:r>
            <a:r>
              <a:rPr sz="1800" b="1" spc="-5" dirty="0">
                <a:latin typeface="Consolas"/>
                <a:cs typeface="Consolas"/>
              </a:rPr>
              <a:t>net.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addSwitch</a:t>
            </a:r>
            <a:r>
              <a:rPr sz="1800" b="1" spc="-5" dirty="0">
                <a:latin typeface="Consolas"/>
                <a:cs typeface="Consolas"/>
              </a:rPr>
              <a:t>( 's1'</a:t>
            </a:r>
            <a:r>
              <a:rPr sz="1800" b="1" spc="-60" dirty="0">
                <a:latin typeface="Consolas"/>
                <a:cs typeface="Consolas"/>
              </a:rPr>
              <a:t> </a:t>
            </a:r>
            <a:r>
              <a:rPr sz="1800" b="1" dirty="0">
                <a:latin typeface="Consolas"/>
                <a:cs typeface="Consolas"/>
              </a:rPr>
              <a:t>)</a:t>
            </a:r>
            <a:endParaRPr sz="1800">
              <a:latin typeface="Consolas"/>
              <a:cs typeface="Consolas"/>
            </a:endParaRPr>
          </a:p>
          <a:p>
            <a:pPr marL="12700" marR="623570">
              <a:lnSpc>
                <a:spcPct val="128499"/>
              </a:lnSpc>
            </a:pPr>
            <a:r>
              <a:rPr sz="1800" b="1" spc="-5" dirty="0">
                <a:latin typeface="Consolas"/>
                <a:cs typeface="Consolas"/>
              </a:rPr>
              <a:t>c0 </a:t>
            </a:r>
            <a:r>
              <a:rPr sz="1800" b="1" dirty="0">
                <a:latin typeface="Consolas"/>
                <a:cs typeface="Consolas"/>
              </a:rPr>
              <a:t>= </a:t>
            </a:r>
            <a:r>
              <a:rPr sz="1800" b="1" spc="-5" dirty="0">
                <a:latin typeface="Consolas"/>
                <a:cs typeface="Consolas"/>
              </a:rPr>
              <a:t>net.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addController</a:t>
            </a:r>
            <a:r>
              <a:rPr sz="1800" b="1" spc="-5" dirty="0">
                <a:latin typeface="Consolas"/>
                <a:cs typeface="Consolas"/>
              </a:rPr>
              <a:t>( 'c0' </a:t>
            </a:r>
            <a:r>
              <a:rPr sz="1800" b="1" dirty="0">
                <a:latin typeface="Consolas"/>
                <a:cs typeface="Consolas"/>
              </a:rPr>
              <a:t>)  </a:t>
            </a:r>
            <a:r>
              <a:rPr sz="1800" b="1" spc="-5" dirty="0">
                <a:latin typeface="Consolas"/>
                <a:cs typeface="Consolas"/>
              </a:rPr>
              <a:t>net.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addLink</a:t>
            </a:r>
            <a:r>
              <a:rPr sz="1800" b="1" spc="-5" dirty="0">
                <a:latin typeface="Consolas"/>
                <a:cs typeface="Consolas"/>
              </a:rPr>
              <a:t>( h1, s1 </a:t>
            </a:r>
            <a:r>
              <a:rPr sz="1800" b="1" dirty="0">
                <a:latin typeface="Consolas"/>
                <a:cs typeface="Consolas"/>
              </a:rPr>
              <a:t>)  </a:t>
            </a:r>
            <a:r>
              <a:rPr sz="1800" b="1" spc="-5" dirty="0">
                <a:latin typeface="Consolas"/>
                <a:cs typeface="Consolas"/>
              </a:rPr>
              <a:t>net.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addLink</a:t>
            </a:r>
            <a:r>
              <a:rPr sz="1800" b="1" spc="-5" dirty="0">
                <a:latin typeface="Consolas"/>
                <a:cs typeface="Consolas"/>
              </a:rPr>
              <a:t>( h2, s1 </a:t>
            </a:r>
            <a:r>
              <a:rPr sz="1800" b="1" dirty="0">
                <a:latin typeface="Consolas"/>
                <a:cs typeface="Consolas"/>
              </a:rPr>
              <a:t>)  </a:t>
            </a:r>
            <a:r>
              <a:rPr sz="1800" b="1" spc="-5" dirty="0">
                <a:latin typeface="Consolas"/>
                <a:cs typeface="Consolas"/>
              </a:rPr>
              <a:t>net.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start</a:t>
            </a:r>
            <a:r>
              <a:rPr sz="1800" b="1" spc="-5" dirty="0">
                <a:latin typeface="Consolas"/>
                <a:cs typeface="Consolas"/>
              </a:rPr>
              <a:t>()</a:t>
            </a:r>
            <a:endParaRPr sz="1800">
              <a:latin typeface="Consolas"/>
              <a:cs typeface="Consolas"/>
            </a:endParaRPr>
          </a:p>
          <a:p>
            <a:pPr marL="12700" marR="5080">
              <a:lnSpc>
                <a:spcPct val="128499"/>
              </a:lnSpc>
            </a:pPr>
            <a:r>
              <a:rPr sz="1800" b="1" spc="-5" dirty="0">
                <a:latin typeface="Consolas"/>
                <a:cs typeface="Consolas"/>
              </a:rPr>
              <a:t>print h1.cmd( 'ping -c1', h2.IP()</a:t>
            </a:r>
            <a:r>
              <a:rPr sz="1800" b="1" spc="-80" dirty="0">
                <a:latin typeface="Consolas"/>
                <a:cs typeface="Consolas"/>
              </a:rPr>
              <a:t> </a:t>
            </a:r>
            <a:r>
              <a:rPr sz="1800" b="1" dirty="0">
                <a:latin typeface="Consolas"/>
                <a:cs typeface="Consolas"/>
              </a:rPr>
              <a:t>)  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CLI</a:t>
            </a:r>
            <a:r>
              <a:rPr sz="1800" b="1" spc="-5" dirty="0">
                <a:latin typeface="Consolas"/>
                <a:cs typeface="Consolas"/>
              </a:rPr>
              <a:t>( net</a:t>
            </a:r>
            <a:r>
              <a:rPr sz="1800" b="1" spc="-15" dirty="0">
                <a:latin typeface="Consolas"/>
                <a:cs typeface="Consolas"/>
              </a:rPr>
              <a:t> </a:t>
            </a:r>
            <a:r>
              <a:rPr sz="1800" b="1" dirty="0">
                <a:latin typeface="Consolas"/>
                <a:cs typeface="Consolas"/>
              </a:rPr>
              <a:t>)</a:t>
            </a:r>
            <a:endParaRPr sz="18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1800" b="1" spc="-5" dirty="0">
                <a:latin typeface="Consolas"/>
                <a:cs typeface="Consolas"/>
              </a:rPr>
              <a:t>net.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stop</a:t>
            </a:r>
            <a:r>
              <a:rPr sz="1800" b="1" spc="-5" dirty="0">
                <a:latin typeface="Consolas"/>
                <a:cs typeface="Consolas"/>
              </a:rPr>
              <a:t>()</a:t>
            </a:r>
            <a:endParaRPr sz="18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412783"/>
            <a:ext cx="76879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High-level API: </a:t>
            </a:r>
            <a:r>
              <a:rPr spc="-10" dirty="0"/>
              <a:t>Topology</a:t>
            </a:r>
            <a:r>
              <a:rPr spc="-90" dirty="0"/>
              <a:t> </a:t>
            </a:r>
            <a:r>
              <a:rPr dirty="0"/>
              <a:t>templates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0225" y="1214576"/>
            <a:ext cx="6296660" cy="5311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4350" marR="2380615" indent="-502284">
              <a:lnSpc>
                <a:spcPct val="128499"/>
              </a:lnSpc>
              <a:spcBef>
                <a:spcPts val="100"/>
              </a:spcBef>
            </a:pPr>
            <a:r>
              <a:rPr sz="1800" b="1" spc="-5" dirty="0">
                <a:latin typeface="Consolas"/>
                <a:cs typeface="Consolas"/>
              </a:rPr>
              <a:t>class 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SingleSwitchTopo</a:t>
            </a:r>
            <a:r>
              <a:rPr sz="1800" b="1" spc="-5" dirty="0">
                <a:latin typeface="Consolas"/>
                <a:cs typeface="Consolas"/>
              </a:rPr>
              <a:t>( 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Topo </a:t>
            </a:r>
            <a:r>
              <a:rPr sz="1800" b="1" spc="-5" dirty="0">
                <a:latin typeface="Consolas"/>
                <a:cs typeface="Consolas"/>
              </a:rPr>
              <a:t>):  "Single Switch Topology"  def build( self,</a:t>
            </a:r>
            <a:r>
              <a:rPr sz="1800" b="1" spc="-70" dirty="0">
                <a:latin typeface="Consolas"/>
                <a:cs typeface="Consolas"/>
              </a:rPr>
              <a:t> </a:t>
            </a:r>
            <a:r>
              <a:rPr sz="1800" b="1" spc="-5" dirty="0">
                <a:latin typeface="Consolas"/>
                <a:cs typeface="Consolas"/>
              </a:rPr>
              <a:t>count=1):</a:t>
            </a:r>
            <a:endParaRPr sz="1800">
              <a:latin typeface="Consolas"/>
              <a:cs typeface="Consolas"/>
            </a:endParaRPr>
          </a:p>
          <a:p>
            <a:pPr marL="1016635">
              <a:lnSpc>
                <a:spcPct val="100000"/>
              </a:lnSpc>
              <a:spcBef>
                <a:spcPts val="615"/>
              </a:spcBef>
            </a:pPr>
            <a:r>
              <a:rPr sz="1800" b="1" spc="-5" dirty="0">
                <a:latin typeface="Consolas"/>
                <a:cs typeface="Consolas"/>
              </a:rPr>
              <a:t>hosts </a:t>
            </a:r>
            <a:r>
              <a:rPr sz="1800" b="1" dirty="0">
                <a:latin typeface="Consolas"/>
                <a:cs typeface="Consolas"/>
              </a:rPr>
              <a:t>= [ </a:t>
            </a:r>
            <a:r>
              <a:rPr sz="1800" b="1" spc="-5" dirty="0">
                <a:latin typeface="Consolas"/>
                <a:cs typeface="Consolas"/>
              </a:rPr>
              <a:t>self.addHost( 'h%d' </a:t>
            </a:r>
            <a:r>
              <a:rPr sz="1800" b="1" dirty="0">
                <a:latin typeface="Consolas"/>
                <a:cs typeface="Consolas"/>
              </a:rPr>
              <a:t>% i</a:t>
            </a:r>
            <a:r>
              <a:rPr sz="1800" b="1" spc="-65" dirty="0">
                <a:latin typeface="Consolas"/>
                <a:cs typeface="Consolas"/>
              </a:rPr>
              <a:t> </a:t>
            </a:r>
            <a:r>
              <a:rPr sz="1800" b="1" dirty="0">
                <a:latin typeface="Consolas"/>
                <a:cs typeface="Consolas"/>
              </a:rPr>
              <a:t>)</a:t>
            </a:r>
            <a:endParaRPr sz="1800">
              <a:latin typeface="Consolas"/>
              <a:cs typeface="Consolas"/>
            </a:endParaRPr>
          </a:p>
          <a:p>
            <a:pPr marL="1016635" marR="5080" indent="1254760">
              <a:lnSpc>
                <a:spcPct val="128499"/>
              </a:lnSpc>
            </a:pPr>
            <a:r>
              <a:rPr sz="1800" b="1" spc="-5" dirty="0">
                <a:latin typeface="Consolas"/>
                <a:cs typeface="Consolas"/>
              </a:rPr>
              <a:t>for </a:t>
            </a:r>
            <a:r>
              <a:rPr sz="1800" b="1" dirty="0">
                <a:latin typeface="Consolas"/>
                <a:cs typeface="Consolas"/>
              </a:rPr>
              <a:t>i </a:t>
            </a:r>
            <a:r>
              <a:rPr sz="1800" b="1" spc="-5" dirty="0">
                <a:latin typeface="Consolas"/>
                <a:cs typeface="Consolas"/>
              </a:rPr>
              <a:t>in range( 1, count </a:t>
            </a:r>
            <a:r>
              <a:rPr sz="1800" b="1" dirty="0">
                <a:latin typeface="Consolas"/>
                <a:cs typeface="Consolas"/>
              </a:rPr>
              <a:t>+ 1 )</a:t>
            </a:r>
            <a:r>
              <a:rPr sz="1800" b="1" spc="-95" dirty="0">
                <a:latin typeface="Consolas"/>
                <a:cs typeface="Consolas"/>
              </a:rPr>
              <a:t> </a:t>
            </a:r>
            <a:r>
              <a:rPr sz="1800" b="1" dirty="0">
                <a:latin typeface="Consolas"/>
                <a:cs typeface="Consolas"/>
              </a:rPr>
              <a:t>]  </a:t>
            </a:r>
            <a:r>
              <a:rPr sz="1800" b="1" spc="-5" dirty="0">
                <a:latin typeface="Consolas"/>
                <a:cs typeface="Consolas"/>
              </a:rPr>
              <a:t>s1 </a:t>
            </a:r>
            <a:r>
              <a:rPr sz="1800" b="1" dirty="0">
                <a:latin typeface="Consolas"/>
                <a:cs typeface="Consolas"/>
              </a:rPr>
              <a:t>= </a:t>
            </a:r>
            <a:r>
              <a:rPr sz="1800" b="1" spc="-5" dirty="0">
                <a:latin typeface="Consolas"/>
                <a:cs typeface="Consolas"/>
              </a:rPr>
              <a:t>self.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addSwitch</a:t>
            </a:r>
            <a:r>
              <a:rPr sz="1800" b="1" spc="-5" dirty="0">
                <a:latin typeface="Consolas"/>
                <a:cs typeface="Consolas"/>
              </a:rPr>
              <a:t>( 's1'</a:t>
            </a:r>
            <a:r>
              <a:rPr sz="1800" b="1" spc="-20" dirty="0">
                <a:latin typeface="Consolas"/>
                <a:cs typeface="Consolas"/>
              </a:rPr>
              <a:t> </a:t>
            </a:r>
            <a:r>
              <a:rPr sz="1800" b="1" dirty="0">
                <a:latin typeface="Consolas"/>
                <a:cs typeface="Consolas"/>
              </a:rPr>
              <a:t>)</a:t>
            </a:r>
            <a:endParaRPr sz="1800">
              <a:latin typeface="Consolas"/>
              <a:cs typeface="Consolas"/>
            </a:endParaRPr>
          </a:p>
          <a:p>
            <a:pPr marL="1518285" marR="2131060" indent="-502284">
              <a:lnSpc>
                <a:spcPct val="128499"/>
              </a:lnSpc>
            </a:pPr>
            <a:r>
              <a:rPr sz="1800" b="1" spc="-5" dirty="0">
                <a:latin typeface="Consolas"/>
                <a:cs typeface="Consolas"/>
              </a:rPr>
              <a:t>for </a:t>
            </a:r>
            <a:r>
              <a:rPr sz="1800" b="1" dirty="0">
                <a:latin typeface="Consolas"/>
                <a:cs typeface="Consolas"/>
              </a:rPr>
              <a:t>h </a:t>
            </a:r>
            <a:r>
              <a:rPr sz="1800" b="1" spc="-5" dirty="0">
                <a:latin typeface="Consolas"/>
                <a:cs typeface="Consolas"/>
              </a:rPr>
              <a:t>in hosts:  self.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addLink</a:t>
            </a:r>
            <a:r>
              <a:rPr sz="1800" b="1" spc="-5" dirty="0">
                <a:latin typeface="Consolas"/>
                <a:cs typeface="Consolas"/>
              </a:rPr>
              <a:t>( h, s1</a:t>
            </a:r>
            <a:r>
              <a:rPr sz="1800" b="1" spc="-55" dirty="0">
                <a:latin typeface="Consolas"/>
                <a:cs typeface="Consolas"/>
              </a:rPr>
              <a:t> </a:t>
            </a:r>
            <a:r>
              <a:rPr sz="1800" b="1" dirty="0">
                <a:latin typeface="Consolas"/>
                <a:cs typeface="Consolas"/>
              </a:rPr>
              <a:t>)</a:t>
            </a:r>
            <a:endParaRPr sz="1800">
              <a:latin typeface="Consolas"/>
              <a:cs typeface="Consola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873125">
              <a:lnSpc>
                <a:spcPct val="128499"/>
              </a:lnSpc>
            </a:pPr>
            <a:r>
              <a:rPr sz="1800" b="1" spc="-5" dirty="0">
                <a:latin typeface="Consolas"/>
                <a:cs typeface="Consolas"/>
              </a:rPr>
              <a:t>net </a:t>
            </a:r>
            <a:r>
              <a:rPr sz="1800" b="1" dirty="0">
                <a:latin typeface="Consolas"/>
                <a:cs typeface="Consolas"/>
              </a:rPr>
              <a:t>= </a:t>
            </a:r>
            <a:r>
              <a:rPr sz="1800" b="1" spc="-5" dirty="0">
                <a:latin typeface="Consolas"/>
                <a:cs typeface="Consolas"/>
              </a:rPr>
              <a:t>Mininet( 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topo=SingleSwitchTopo</a:t>
            </a:r>
            <a:r>
              <a:rPr sz="1800" b="1" spc="-5" dirty="0">
                <a:latin typeface="Consolas"/>
                <a:cs typeface="Consolas"/>
              </a:rPr>
              <a:t>( </a:t>
            </a:r>
            <a:r>
              <a:rPr sz="1800" b="1" dirty="0">
                <a:latin typeface="Consolas"/>
                <a:cs typeface="Consolas"/>
              </a:rPr>
              <a:t>3 ) )  </a:t>
            </a:r>
            <a:r>
              <a:rPr sz="1800" b="1" spc="-5" dirty="0">
                <a:latin typeface="Consolas"/>
                <a:cs typeface="Consolas"/>
              </a:rPr>
              <a:t>net.start()</a:t>
            </a:r>
            <a:endParaRPr sz="1800">
              <a:latin typeface="Consolas"/>
              <a:cs typeface="Consolas"/>
            </a:endParaRPr>
          </a:p>
          <a:p>
            <a:pPr marL="12700" marR="5022215">
              <a:lnSpc>
                <a:spcPct val="128499"/>
              </a:lnSpc>
            </a:pPr>
            <a:r>
              <a:rPr sz="1800" b="1" spc="-5" dirty="0">
                <a:latin typeface="Consolas"/>
                <a:cs typeface="Consolas"/>
              </a:rPr>
              <a:t>CLI( net</a:t>
            </a:r>
            <a:r>
              <a:rPr sz="1800" b="1" spc="-95" dirty="0">
                <a:latin typeface="Consolas"/>
                <a:cs typeface="Consolas"/>
              </a:rPr>
              <a:t> </a:t>
            </a:r>
            <a:r>
              <a:rPr sz="1800" b="1" dirty="0">
                <a:latin typeface="Consolas"/>
                <a:cs typeface="Consolas"/>
              </a:rPr>
              <a:t>)  </a:t>
            </a:r>
            <a:r>
              <a:rPr sz="1800" b="1" spc="-5" dirty="0">
                <a:latin typeface="Consolas"/>
                <a:cs typeface="Consolas"/>
              </a:rPr>
              <a:t>net.stop()</a:t>
            </a:r>
            <a:endParaRPr sz="1800">
              <a:latin typeface="Consolas"/>
              <a:cs typeface="Consolas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</a:pPr>
            <a:r>
              <a:rPr sz="1800" b="1" spc="-5" dirty="0">
                <a:latin typeface="Arial"/>
                <a:cs typeface="Arial"/>
              </a:rPr>
              <a:t>more examples and info available at </a:t>
            </a:r>
            <a:r>
              <a:rPr sz="1800" b="1" u="heavy" spc="-5" dirty="0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latin typeface="Arial"/>
                <a:cs typeface="Arial"/>
                <a:hlinkClick r:id="rId2"/>
              </a:rPr>
              <a:t>docs.mininet.org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412783"/>
            <a:ext cx="50704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Custom </a:t>
            </a:r>
            <a:r>
              <a:rPr spc="-10" dirty="0"/>
              <a:t>Topology</a:t>
            </a:r>
            <a:r>
              <a:rPr spc="-90" dirty="0"/>
              <a:t> </a:t>
            </a:r>
            <a:r>
              <a:rPr spc="-5" dirty="0"/>
              <a:t>Files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8800" y="1006851"/>
            <a:ext cx="6296660" cy="5664200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1800" b="1" dirty="0">
                <a:latin typeface="Consolas"/>
                <a:cs typeface="Consolas"/>
              </a:rPr>
              <a:t># </a:t>
            </a:r>
            <a:r>
              <a:rPr sz="1800" b="1" spc="-5" dirty="0">
                <a:latin typeface="Consolas"/>
                <a:cs typeface="Consolas"/>
              </a:rPr>
              <a:t>cat</a:t>
            </a:r>
            <a:r>
              <a:rPr sz="1800" b="1" spc="-20" dirty="0">
                <a:latin typeface="Consolas"/>
                <a:cs typeface="Consolas"/>
              </a:rPr>
              <a:t> </a:t>
            </a:r>
            <a:r>
              <a:rPr sz="1800" b="1" spc="-5" dirty="0">
                <a:latin typeface="Consolas"/>
                <a:cs typeface="Consolas"/>
              </a:rPr>
              <a:t>custom.py</a:t>
            </a:r>
            <a:endParaRPr sz="1800">
              <a:latin typeface="Consolas"/>
              <a:cs typeface="Consolas"/>
            </a:endParaRPr>
          </a:p>
          <a:p>
            <a:pPr marL="12700" marR="2380615">
              <a:lnSpc>
                <a:spcPct val="128499"/>
              </a:lnSpc>
            </a:pPr>
            <a:r>
              <a:rPr sz="1800" b="1" spc="-5" dirty="0">
                <a:latin typeface="Consolas"/>
                <a:cs typeface="Consolas"/>
              </a:rPr>
              <a:t>from mininet.topo import Topo  class 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SingleSwitchTopo</a:t>
            </a:r>
            <a:r>
              <a:rPr sz="1800" b="1" spc="-5" dirty="0">
                <a:latin typeface="Consolas"/>
                <a:cs typeface="Consolas"/>
              </a:rPr>
              <a:t>( 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Topo</a:t>
            </a:r>
            <a:r>
              <a:rPr sz="1800" b="1" spc="-40" dirty="0">
                <a:solidFill>
                  <a:srgbClr val="980000"/>
                </a:solidFill>
                <a:latin typeface="Consolas"/>
                <a:cs typeface="Consolas"/>
              </a:rPr>
              <a:t> </a:t>
            </a:r>
            <a:r>
              <a:rPr sz="1800" b="1" spc="-5" dirty="0">
                <a:latin typeface="Consolas"/>
                <a:cs typeface="Consolas"/>
              </a:rPr>
              <a:t>):</a:t>
            </a:r>
            <a:endParaRPr sz="1800">
              <a:latin typeface="Consolas"/>
              <a:cs typeface="Consolas"/>
            </a:endParaRPr>
          </a:p>
          <a:p>
            <a:pPr marL="514350" marR="2515235">
              <a:lnSpc>
                <a:spcPct val="128499"/>
              </a:lnSpc>
            </a:pPr>
            <a:r>
              <a:rPr sz="1800" b="1" spc="-5" dirty="0">
                <a:latin typeface="Consolas"/>
                <a:cs typeface="Consolas"/>
              </a:rPr>
              <a:t>"Single Switch Topology"  def build( self,</a:t>
            </a:r>
            <a:r>
              <a:rPr sz="1800" b="1" spc="-90" dirty="0">
                <a:latin typeface="Consolas"/>
                <a:cs typeface="Consolas"/>
              </a:rPr>
              <a:t> </a:t>
            </a:r>
            <a:r>
              <a:rPr sz="1800" b="1" spc="-5" dirty="0">
                <a:latin typeface="Consolas"/>
                <a:cs typeface="Consolas"/>
              </a:rPr>
              <a:t>count=1):</a:t>
            </a:r>
            <a:endParaRPr sz="1800">
              <a:latin typeface="Consolas"/>
              <a:cs typeface="Consolas"/>
            </a:endParaRPr>
          </a:p>
          <a:p>
            <a:pPr marL="1016635">
              <a:lnSpc>
                <a:spcPct val="100000"/>
              </a:lnSpc>
              <a:spcBef>
                <a:spcPts val="610"/>
              </a:spcBef>
            </a:pPr>
            <a:r>
              <a:rPr sz="1800" b="1" spc="-5" dirty="0">
                <a:latin typeface="Consolas"/>
                <a:cs typeface="Consolas"/>
              </a:rPr>
              <a:t>hosts </a:t>
            </a:r>
            <a:r>
              <a:rPr sz="1800" b="1" dirty="0">
                <a:latin typeface="Consolas"/>
                <a:cs typeface="Consolas"/>
              </a:rPr>
              <a:t>= [ </a:t>
            </a:r>
            <a:r>
              <a:rPr sz="1800" b="1" spc="-5" dirty="0">
                <a:latin typeface="Consolas"/>
                <a:cs typeface="Consolas"/>
              </a:rPr>
              <a:t>self.addHost( 'h%d' </a:t>
            </a:r>
            <a:r>
              <a:rPr sz="1800" b="1" dirty="0">
                <a:latin typeface="Consolas"/>
                <a:cs typeface="Consolas"/>
              </a:rPr>
              <a:t>% i</a:t>
            </a:r>
            <a:r>
              <a:rPr sz="1800" b="1" spc="-65" dirty="0">
                <a:latin typeface="Consolas"/>
                <a:cs typeface="Consolas"/>
              </a:rPr>
              <a:t> </a:t>
            </a:r>
            <a:r>
              <a:rPr sz="1800" b="1" dirty="0">
                <a:latin typeface="Consolas"/>
                <a:cs typeface="Consolas"/>
              </a:rPr>
              <a:t>)</a:t>
            </a:r>
            <a:endParaRPr sz="1800">
              <a:latin typeface="Consolas"/>
              <a:cs typeface="Consolas"/>
            </a:endParaRPr>
          </a:p>
          <a:p>
            <a:pPr marL="1016635" marR="5080" indent="1254760">
              <a:lnSpc>
                <a:spcPct val="128499"/>
              </a:lnSpc>
            </a:pPr>
            <a:r>
              <a:rPr sz="1800" b="1" spc="-5" dirty="0">
                <a:latin typeface="Consolas"/>
                <a:cs typeface="Consolas"/>
              </a:rPr>
              <a:t>for </a:t>
            </a:r>
            <a:r>
              <a:rPr sz="1800" b="1" dirty="0">
                <a:latin typeface="Consolas"/>
                <a:cs typeface="Consolas"/>
              </a:rPr>
              <a:t>i </a:t>
            </a:r>
            <a:r>
              <a:rPr sz="1800" b="1" spc="-5" dirty="0">
                <a:latin typeface="Consolas"/>
                <a:cs typeface="Consolas"/>
              </a:rPr>
              <a:t>in range( 1, count </a:t>
            </a:r>
            <a:r>
              <a:rPr sz="1800" b="1" dirty="0">
                <a:latin typeface="Consolas"/>
                <a:cs typeface="Consolas"/>
              </a:rPr>
              <a:t>+ 1 )</a:t>
            </a:r>
            <a:r>
              <a:rPr sz="1800" b="1" spc="-95" dirty="0">
                <a:latin typeface="Consolas"/>
                <a:cs typeface="Consolas"/>
              </a:rPr>
              <a:t> </a:t>
            </a:r>
            <a:r>
              <a:rPr sz="1800" b="1" dirty="0">
                <a:latin typeface="Consolas"/>
                <a:cs typeface="Consolas"/>
              </a:rPr>
              <a:t>]  </a:t>
            </a:r>
            <a:r>
              <a:rPr sz="1800" b="1" spc="-5" dirty="0">
                <a:latin typeface="Consolas"/>
                <a:cs typeface="Consolas"/>
              </a:rPr>
              <a:t>s1 </a:t>
            </a:r>
            <a:r>
              <a:rPr sz="1800" b="1" dirty="0">
                <a:latin typeface="Consolas"/>
                <a:cs typeface="Consolas"/>
              </a:rPr>
              <a:t>= </a:t>
            </a:r>
            <a:r>
              <a:rPr sz="1800" b="1" spc="-5" dirty="0">
                <a:latin typeface="Consolas"/>
                <a:cs typeface="Consolas"/>
              </a:rPr>
              <a:t>self.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addSwitch</a:t>
            </a:r>
            <a:r>
              <a:rPr sz="1800" b="1" spc="-5" dirty="0">
                <a:latin typeface="Consolas"/>
                <a:cs typeface="Consolas"/>
              </a:rPr>
              <a:t>( 's1'</a:t>
            </a:r>
            <a:r>
              <a:rPr sz="1800" b="1" spc="-20" dirty="0">
                <a:latin typeface="Consolas"/>
                <a:cs typeface="Consolas"/>
              </a:rPr>
              <a:t> </a:t>
            </a:r>
            <a:r>
              <a:rPr sz="1800" b="1" dirty="0">
                <a:latin typeface="Consolas"/>
                <a:cs typeface="Consolas"/>
              </a:rPr>
              <a:t>)</a:t>
            </a:r>
            <a:endParaRPr sz="1800">
              <a:latin typeface="Consolas"/>
              <a:cs typeface="Consolas"/>
            </a:endParaRPr>
          </a:p>
          <a:p>
            <a:pPr marL="1518285" marR="2131060" indent="-502284">
              <a:lnSpc>
                <a:spcPct val="128499"/>
              </a:lnSpc>
            </a:pPr>
            <a:r>
              <a:rPr sz="1800" b="1" spc="-5" dirty="0">
                <a:latin typeface="Consolas"/>
                <a:cs typeface="Consolas"/>
              </a:rPr>
              <a:t>for </a:t>
            </a:r>
            <a:r>
              <a:rPr sz="1800" b="1" dirty="0">
                <a:latin typeface="Consolas"/>
                <a:cs typeface="Consolas"/>
              </a:rPr>
              <a:t>h </a:t>
            </a:r>
            <a:r>
              <a:rPr sz="1800" b="1" spc="-5" dirty="0">
                <a:latin typeface="Consolas"/>
                <a:cs typeface="Consolas"/>
              </a:rPr>
              <a:t>in hosts:  self.</a:t>
            </a:r>
            <a:r>
              <a:rPr sz="1800" b="1" spc="-5" dirty="0">
                <a:solidFill>
                  <a:srgbClr val="980000"/>
                </a:solidFill>
                <a:latin typeface="Consolas"/>
                <a:cs typeface="Consolas"/>
              </a:rPr>
              <a:t>addLink</a:t>
            </a:r>
            <a:r>
              <a:rPr sz="1800" b="1" spc="-5" dirty="0">
                <a:latin typeface="Consolas"/>
                <a:cs typeface="Consolas"/>
              </a:rPr>
              <a:t>( h, s1</a:t>
            </a:r>
            <a:r>
              <a:rPr sz="1800" b="1" spc="-55" dirty="0">
                <a:latin typeface="Consolas"/>
                <a:cs typeface="Consolas"/>
              </a:rPr>
              <a:t> </a:t>
            </a:r>
            <a:r>
              <a:rPr sz="1800" b="1" dirty="0">
                <a:latin typeface="Consolas"/>
                <a:cs typeface="Consolas"/>
              </a:rPr>
              <a:t>)</a:t>
            </a:r>
            <a:endParaRPr sz="1800">
              <a:latin typeface="Consolas"/>
              <a:cs typeface="Consolas"/>
            </a:endParaRPr>
          </a:p>
          <a:p>
            <a:pPr marL="12700" marR="1385570">
              <a:lnSpc>
                <a:spcPct val="128499"/>
              </a:lnSpc>
            </a:pPr>
            <a:r>
              <a:rPr sz="1800" b="1" spc="-5" dirty="0">
                <a:latin typeface="Consolas"/>
                <a:cs typeface="Consolas"/>
              </a:rPr>
              <a:t>topos </a:t>
            </a:r>
            <a:r>
              <a:rPr sz="1800" b="1" dirty="0">
                <a:latin typeface="Consolas"/>
                <a:cs typeface="Consolas"/>
              </a:rPr>
              <a:t>= { </a:t>
            </a:r>
            <a:r>
              <a:rPr sz="1800" b="1" spc="-5" dirty="0">
                <a:latin typeface="Consolas"/>
                <a:cs typeface="Consolas"/>
              </a:rPr>
              <a:t>'mytopo': SingleSwitchTopo </a:t>
            </a:r>
            <a:r>
              <a:rPr sz="1800" b="1" dirty="0">
                <a:latin typeface="Consolas"/>
                <a:cs typeface="Consolas"/>
              </a:rPr>
              <a:t>}  # </a:t>
            </a:r>
            <a:r>
              <a:rPr sz="1800" spc="-5" dirty="0">
                <a:latin typeface="Consolas"/>
                <a:cs typeface="Consolas"/>
              </a:rPr>
              <a:t>mn --custom custom.py --topo</a:t>
            </a:r>
            <a:r>
              <a:rPr sz="1800" spc="-85" dirty="0">
                <a:latin typeface="Consolas"/>
                <a:cs typeface="Consolas"/>
              </a:rPr>
              <a:t> </a:t>
            </a:r>
            <a:r>
              <a:rPr sz="1800" spc="-5" dirty="0">
                <a:latin typeface="Consolas"/>
                <a:cs typeface="Consolas"/>
              </a:rPr>
              <a:t>mytopo,3</a:t>
            </a:r>
            <a:endParaRPr sz="18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1800" spc="-5" dirty="0">
                <a:latin typeface="Consolas"/>
                <a:cs typeface="Consolas"/>
              </a:rPr>
              <a:t>*** Creating</a:t>
            </a:r>
            <a:r>
              <a:rPr sz="1800" spc="-15" dirty="0">
                <a:latin typeface="Consolas"/>
                <a:cs typeface="Consolas"/>
              </a:rPr>
              <a:t> </a:t>
            </a:r>
            <a:r>
              <a:rPr sz="1800" spc="-5" dirty="0">
                <a:latin typeface="Consolas"/>
                <a:cs typeface="Consolas"/>
              </a:rPr>
              <a:t>network</a:t>
            </a:r>
            <a:endParaRPr sz="18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1800" spc="-5" dirty="0">
                <a:latin typeface="Consolas"/>
                <a:cs typeface="Consolas"/>
              </a:rPr>
              <a:t>*** Adding</a:t>
            </a:r>
            <a:r>
              <a:rPr sz="1800" spc="-15" dirty="0">
                <a:latin typeface="Consolas"/>
                <a:cs typeface="Consolas"/>
              </a:rPr>
              <a:t> </a:t>
            </a:r>
            <a:r>
              <a:rPr sz="1800" spc="-5" dirty="0">
                <a:latin typeface="Consolas"/>
                <a:cs typeface="Consolas"/>
              </a:rPr>
              <a:t>controller</a:t>
            </a:r>
            <a:endParaRPr sz="1800">
              <a:latin typeface="Consolas"/>
              <a:cs typeface="Consolas"/>
            </a:endParaRPr>
          </a:p>
          <a:p>
            <a:pPr marL="12700" marR="4144010">
              <a:lnSpc>
                <a:spcPct val="128499"/>
              </a:lnSpc>
            </a:pPr>
            <a:r>
              <a:rPr sz="1800" spc="-5" dirty="0">
                <a:latin typeface="Consolas"/>
                <a:cs typeface="Consolas"/>
              </a:rPr>
              <a:t>*** Adding</a:t>
            </a:r>
            <a:r>
              <a:rPr sz="1800" spc="-95" dirty="0">
                <a:latin typeface="Consolas"/>
                <a:cs typeface="Consolas"/>
              </a:rPr>
              <a:t> </a:t>
            </a:r>
            <a:r>
              <a:rPr sz="1800" spc="-5" dirty="0">
                <a:latin typeface="Consolas"/>
                <a:cs typeface="Consolas"/>
              </a:rPr>
              <a:t>hosts:  h1 h2</a:t>
            </a:r>
            <a:r>
              <a:rPr sz="1800" spc="-25" dirty="0">
                <a:latin typeface="Consolas"/>
                <a:cs typeface="Consolas"/>
              </a:rPr>
              <a:t> </a:t>
            </a:r>
            <a:r>
              <a:rPr sz="1800" spc="-5" dirty="0">
                <a:latin typeface="Consolas"/>
                <a:cs typeface="Consolas"/>
              </a:rPr>
              <a:t>h3</a:t>
            </a:r>
            <a:endParaRPr sz="18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748474"/>
            <a:ext cx="49676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Introduction </a:t>
            </a:r>
            <a:r>
              <a:rPr spc="-5" dirty="0"/>
              <a:t>to</a:t>
            </a:r>
            <a:r>
              <a:rPr spc="-85" dirty="0"/>
              <a:t> </a:t>
            </a:r>
            <a:r>
              <a:rPr dirty="0"/>
              <a:t>Mininet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87425" y="1657985"/>
            <a:ext cx="7444740" cy="269240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3000" b="1" spc="-10" dirty="0">
                <a:solidFill>
                  <a:srgbClr val="990000"/>
                </a:solidFill>
                <a:latin typeface="Arial"/>
                <a:cs typeface="Arial"/>
              </a:rPr>
              <a:t>Platforms </a:t>
            </a:r>
            <a:r>
              <a:rPr sz="3000" b="1" dirty="0">
                <a:solidFill>
                  <a:srgbClr val="990000"/>
                </a:solidFill>
                <a:latin typeface="Arial"/>
                <a:cs typeface="Arial"/>
              </a:rPr>
              <a:t>for </a:t>
            </a:r>
            <a:r>
              <a:rPr sz="3000" b="1" spc="-5" dirty="0">
                <a:solidFill>
                  <a:srgbClr val="990000"/>
                </a:solidFill>
                <a:latin typeface="Arial"/>
                <a:cs typeface="Arial"/>
              </a:rPr>
              <a:t>Network/Systems</a:t>
            </a:r>
            <a:r>
              <a:rPr sz="3000" b="1" spc="-9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990000"/>
                </a:solidFill>
                <a:latin typeface="Arial"/>
                <a:cs typeface="Arial"/>
              </a:rPr>
              <a:t>Teaching</a:t>
            </a:r>
            <a:endParaRPr sz="3000">
              <a:latin typeface="Arial"/>
              <a:cs typeface="Arial"/>
            </a:endParaRPr>
          </a:p>
          <a:p>
            <a:pPr marL="12700" marR="1548765">
              <a:lnSpc>
                <a:spcPts val="4200"/>
              </a:lnSpc>
              <a:spcBef>
                <a:spcPts val="240"/>
              </a:spcBef>
            </a:pPr>
            <a:r>
              <a:rPr sz="3000" spc="-5" dirty="0">
                <a:latin typeface="Arial"/>
                <a:cs typeface="Arial"/>
              </a:rPr>
              <a:t>Network </a:t>
            </a:r>
            <a:r>
              <a:rPr sz="3000" spc="-10" dirty="0">
                <a:latin typeface="Arial"/>
                <a:cs typeface="Arial"/>
              </a:rPr>
              <a:t>Emulator </a:t>
            </a:r>
            <a:r>
              <a:rPr sz="3000" spc="-5" dirty="0">
                <a:latin typeface="Arial"/>
                <a:cs typeface="Arial"/>
              </a:rPr>
              <a:t>Architecture  </a:t>
            </a:r>
            <a:r>
              <a:rPr sz="3000" dirty="0">
                <a:latin typeface="Arial"/>
                <a:cs typeface="Arial"/>
              </a:rPr>
              <a:t>Mininet: </a:t>
            </a:r>
            <a:r>
              <a:rPr sz="3000" spc="-10" dirty="0">
                <a:latin typeface="Arial"/>
                <a:cs typeface="Arial"/>
              </a:rPr>
              <a:t>Basic </a:t>
            </a:r>
            <a:r>
              <a:rPr sz="3000" spc="-5" dirty="0">
                <a:latin typeface="Arial"/>
                <a:cs typeface="Arial"/>
              </a:rPr>
              <a:t>Usage, CLI, API  </a:t>
            </a:r>
            <a:r>
              <a:rPr sz="3000" spc="-10" dirty="0">
                <a:latin typeface="Arial"/>
                <a:cs typeface="Arial"/>
              </a:rPr>
              <a:t>Example </a:t>
            </a:r>
            <a:r>
              <a:rPr sz="3000" spc="-5" dirty="0">
                <a:latin typeface="Arial"/>
                <a:cs typeface="Arial"/>
              </a:rPr>
              <a:t>Demos: Network Security  Conclusion and</a:t>
            </a:r>
            <a:r>
              <a:rPr sz="3000" spc="-2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Questions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748774"/>
            <a:ext cx="58108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 smtClean="0"/>
              <a:t>Conclusion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530225" y="1511680"/>
            <a:ext cx="7589520" cy="515747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85"/>
              </a:spcBef>
            </a:pPr>
            <a:r>
              <a:rPr sz="1800" b="1" i="1" spc="-5" dirty="0">
                <a:latin typeface="Arial"/>
                <a:cs typeface="Arial"/>
              </a:rPr>
              <a:t>Network Emulators </a:t>
            </a:r>
            <a:r>
              <a:rPr sz="1800" b="1" spc="-5" dirty="0">
                <a:latin typeface="Arial"/>
                <a:cs typeface="Arial"/>
              </a:rPr>
              <a:t>can </a:t>
            </a:r>
            <a:r>
              <a:rPr sz="1800" b="1" dirty="0">
                <a:latin typeface="Arial"/>
                <a:cs typeface="Arial"/>
              </a:rPr>
              <a:t>facilitate teaching </a:t>
            </a:r>
            <a:r>
              <a:rPr sz="1800" b="1" spc="-5" dirty="0">
                <a:latin typeface="Arial"/>
                <a:cs typeface="Arial"/>
              </a:rPr>
              <a:t>networking via realistic live  demos, interactive labs and course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assignments</a:t>
            </a:r>
            <a:endParaRPr sz="1800" dirty="0">
              <a:latin typeface="Arial"/>
              <a:cs typeface="Arial"/>
            </a:endParaRPr>
          </a:p>
          <a:p>
            <a:pPr marL="608965" indent="-139065">
              <a:lnSpc>
                <a:spcPct val="100000"/>
              </a:lnSpc>
              <a:spcBef>
                <a:spcPts val="615"/>
              </a:spcBef>
              <a:buChar char="-"/>
              <a:tabLst>
                <a:tab pos="609600" algn="l"/>
              </a:tabLst>
            </a:pPr>
            <a:r>
              <a:rPr sz="1800" spc="-5" dirty="0">
                <a:latin typeface="Arial"/>
                <a:cs typeface="Arial"/>
              </a:rPr>
              <a:t>inexpensive, interactive, </a:t>
            </a:r>
            <a:r>
              <a:rPr sz="1800" dirty="0">
                <a:latin typeface="Arial"/>
                <a:cs typeface="Arial"/>
              </a:rPr>
              <a:t>real </a:t>
            </a:r>
            <a:r>
              <a:rPr sz="1800" spc="-5" dirty="0">
                <a:latin typeface="Arial"/>
                <a:cs typeface="Arial"/>
              </a:rPr>
              <a:t>apps and OS, </a:t>
            </a:r>
            <a:r>
              <a:rPr sz="1800" dirty="0">
                <a:latin typeface="Arial"/>
                <a:cs typeface="Arial"/>
              </a:rPr>
              <a:t>reasonably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accurate</a:t>
            </a:r>
            <a:endParaRPr sz="1800" dirty="0">
              <a:latin typeface="Arial"/>
              <a:cs typeface="Arial"/>
            </a:endParaRPr>
          </a:p>
          <a:p>
            <a:pPr marL="608965" indent="-139065">
              <a:lnSpc>
                <a:spcPct val="100000"/>
              </a:lnSpc>
              <a:spcBef>
                <a:spcPts val="615"/>
              </a:spcBef>
              <a:buChar char="-"/>
              <a:tabLst>
                <a:tab pos="609600" algn="l"/>
              </a:tabLst>
            </a:pPr>
            <a:r>
              <a:rPr sz="1800" spc="-5" dirty="0">
                <a:latin typeface="Arial"/>
                <a:cs typeface="Arial"/>
              </a:rPr>
              <a:t>downloadable, fast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setup</a:t>
            </a: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1800" b="1" i="1" dirty="0">
                <a:solidFill>
                  <a:srgbClr val="990000"/>
                </a:solidFill>
                <a:latin typeface="Arial"/>
                <a:cs typeface="Arial"/>
              </a:rPr>
              <a:t>Mininet </a:t>
            </a:r>
            <a:r>
              <a:rPr sz="1800" b="1" spc="-5" dirty="0">
                <a:latin typeface="Arial"/>
                <a:cs typeface="Arial"/>
              </a:rPr>
              <a:t>is </a:t>
            </a:r>
            <a:r>
              <a:rPr sz="1800" b="1" dirty="0">
                <a:latin typeface="Arial"/>
                <a:cs typeface="Arial"/>
              </a:rPr>
              <a:t>a </a:t>
            </a:r>
            <a:r>
              <a:rPr sz="1800" b="1" spc="-5" dirty="0">
                <a:latin typeface="Arial"/>
                <a:cs typeface="Arial"/>
              </a:rPr>
              <a:t>lightweight virtualization/container based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emulator</a:t>
            </a:r>
            <a:endParaRPr sz="18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615"/>
              </a:spcBef>
            </a:pPr>
            <a:r>
              <a:rPr sz="1800" b="1" dirty="0">
                <a:latin typeface="Arial"/>
                <a:cs typeface="Arial"/>
              </a:rPr>
              <a:t>- </a:t>
            </a:r>
            <a:r>
              <a:rPr sz="1800" dirty="0">
                <a:latin typeface="Arial"/>
                <a:cs typeface="Arial"/>
              </a:rPr>
              <a:t>modest </a:t>
            </a:r>
            <a:r>
              <a:rPr sz="1800" spc="-5" dirty="0">
                <a:latin typeface="Arial"/>
                <a:cs typeface="Arial"/>
              </a:rPr>
              <a:t>hardware </a:t>
            </a:r>
            <a:r>
              <a:rPr sz="1800" dirty="0">
                <a:latin typeface="Arial"/>
                <a:cs typeface="Arial"/>
              </a:rPr>
              <a:t>requirements, </a:t>
            </a:r>
            <a:r>
              <a:rPr sz="1800" spc="-5" dirty="0">
                <a:latin typeface="Arial"/>
                <a:cs typeface="Arial"/>
              </a:rPr>
              <a:t>fast </a:t>
            </a:r>
            <a:r>
              <a:rPr sz="1800" dirty="0">
                <a:latin typeface="Arial"/>
                <a:cs typeface="Arial"/>
              </a:rPr>
              <a:t>startup, </a:t>
            </a:r>
            <a:r>
              <a:rPr sz="1800" spc="-5" dirty="0">
                <a:latin typeface="Arial"/>
                <a:cs typeface="Arial"/>
              </a:rPr>
              <a:t>hundreds of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nodes</a:t>
            </a:r>
            <a:endParaRPr sz="1800" dirty="0">
              <a:latin typeface="Arial"/>
              <a:cs typeface="Arial"/>
            </a:endParaRPr>
          </a:p>
          <a:p>
            <a:pPr marL="608965" indent="-139065">
              <a:lnSpc>
                <a:spcPct val="100000"/>
              </a:lnSpc>
              <a:spcBef>
                <a:spcPts val="615"/>
              </a:spcBef>
              <a:buChar char="-"/>
              <a:tabLst>
                <a:tab pos="609600" algn="l"/>
              </a:tabLst>
            </a:pPr>
            <a:r>
              <a:rPr sz="1800" dirty="0">
                <a:latin typeface="Arial"/>
                <a:cs typeface="Arial"/>
              </a:rPr>
              <a:t>command </a:t>
            </a:r>
            <a:r>
              <a:rPr sz="1800" spc="-5" dirty="0">
                <a:latin typeface="Arial"/>
                <a:cs typeface="Arial"/>
              </a:rPr>
              <a:t>line tool, CLI, </a:t>
            </a:r>
            <a:r>
              <a:rPr sz="1800" dirty="0">
                <a:latin typeface="Arial"/>
                <a:cs typeface="Arial"/>
              </a:rPr>
              <a:t>simple </a:t>
            </a:r>
            <a:r>
              <a:rPr sz="1800" spc="-5" dirty="0">
                <a:latin typeface="Arial"/>
                <a:cs typeface="Arial"/>
              </a:rPr>
              <a:t>Python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API</a:t>
            </a:r>
            <a:endParaRPr sz="1800" dirty="0">
              <a:latin typeface="Arial"/>
              <a:cs typeface="Arial"/>
            </a:endParaRPr>
          </a:p>
          <a:p>
            <a:pPr marL="608965" indent="-139065">
              <a:lnSpc>
                <a:spcPct val="100000"/>
              </a:lnSpc>
              <a:spcBef>
                <a:spcPts val="615"/>
              </a:spcBef>
              <a:buChar char="-"/>
              <a:tabLst>
                <a:tab pos="609600" algn="l"/>
              </a:tabLst>
            </a:pPr>
            <a:r>
              <a:rPr sz="1800" spc="-5" dirty="0">
                <a:latin typeface="Arial"/>
                <a:cs typeface="Arial"/>
              </a:rPr>
              <a:t>SDN as well as Ethernet/IP networking as well as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SD</a:t>
            </a:r>
            <a:endParaRPr sz="1800" dirty="0">
              <a:latin typeface="Arial"/>
              <a:cs typeface="Arial"/>
            </a:endParaRPr>
          </a:p>
          <a:p>
            <a:pPr marL="608965" indent="-139065">
              <a:lnSpc>
                <a:spcPct val="100000"/>
              </a:lnSpc>
              <a:spcBef>
                <a:spcPts val="615"/>
              </a:spcBef>
              <a:buChar char="-"/>
              <a:tabLst>
                <a:tab pos="609600" algn="l"/>
              </a:tabLst>
            </a:pPr>
            <a:r>
              <a:rPr sz="1800" spc="-5" dirty="0">
                <a:latin typeface="Arial"/>
                <a:cs typeface="Arial"/>
              </a:rPr>
              <a:t>install using VM, Ubuntu package, or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source</a:t>
            </a: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 marR="297180">
              <a:lnSpc>
                <a:spcPct val="128499"/>
              </a:lnSpc>
              <a:spcBef>
                <a:spcPts val="5"/>
              </a:spcBef>
            </a:pPr>
            <a:r>
              <a:rPr sz="1800" b="1" u="heavy" spc="-5" dirty="0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latin typeface="Arial"/>
                <a:cs typeface="Arial"/>
                <a:hlinkClick r:id="rId2"/>
              </a:rPr>
              <a:t>mininet.org</a:t>
            </a:r>
            <a:r>
              <a:rPr sz="1800" b="1" spc="-5" dirty="0">
                <a:latin typeface="Arial"/>
                <a:cs typeface="Arial"/>
              </a:rPr>
              <a:t>: </a:t>
            </a:r>
            <a:r>
              <a:rPr sz="1800" spc="-5" dirty="0">
                <a:latin typeface="Arial"/>
                <a:cs typeface="Arial"/>
              </a:rPr>
              <a:t>Tutorials, walkthroughs, API documentation and examples  </a:t>
            </a:r>
            <a:r>
              <a:rPr sz="1800" b="1" u="heavy" dirty="0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latin typeface="Arial"/>
                <a:cs typeface="Arial"/>
                <a:hlinkClick r:id="rId3"/>
              </a:rPr>
              <a:t>teaching.mininet.org</a:t>
            </a:r>
            <a:r>
              <a:rPr sz="1800" dirty="0">
                <a:latin typeface="Arial"/>
                <a:cs typeface="Arial"/>
              </a:rPr>
              <a:t>: Mininet-based </a:t>
            </a:r>
            <a:r>
              <a:rPr sz="1800" b="1" spc="-5" dirty="0">
                <a:latin typeface="Arial"/>
                <a:cs typeface="Arial"/>
              </a:rPr>
              <a:t>course assignments and labs  open source: </a:t>
            </a:r>
            <a:r>
              <a:rPr sz="1800" spc="-5" dirty="0">
                <a:latin typeface="Arial"/>
                <a:cs typeface="Arial"/>
              </a:rPr>
              <a:t>hosted on github, permissive BSD license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Arial"/>
                <a:cs typeface="Arial"/>
              </a:rPr>
              <a:t>Next up: </a:t>
            </a:r>
            <a:r>
              <a:rPr sz="1800" dirty="0">
                <a:latin typeface="Arial"/>
                <a:cs typeface="Arial"/>
              </a:rPr>
              <a:t>short </a:t>
            </a:r>
            <a:r>
              <a:rPr sz="1800" spc="-5" dirty="0">
                <a:latin typeface="Arial"/>
                <a:cs typeface="Arial"/>
              </a:rPr>
              <a:t>break, then hands-on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lab!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196024"/>
            <a:ext cx="6798309" cy="112649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70"/>
              </a:spcBef>
              <a:tabLst>
                <a:tab pos="2266315" algn="l"/>
              </a:tabLst>
            </a:pPr>
            <a:r>
              <a:rPr spc="-10" dirty="0"/>
              <a:t>Platforms </a:t>
            </a:r>
            <a:r>
              <a:rPr spc="-5" dirty="0"/>
              <a:t>for Network/Systems  </a:t>
            </a:r>
            <a:r>
              <a:rPr spc="-10" dirty="0"/>
              <a:t>Teaching	</a:t>
            </a:r>
            <a:r>
              <a:rPr spc="-5" dirty="0"/>
              <a:t>(and</a:t>
            </a:r>
            <a:r>
              <a:rPr spc="-15" dirty="0"/>
              <a:t> </a:t>
            </a:r>
            <a:r>
              <a:rPr spc="-5" dirty="0"/>
              <a:t>Research)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57599" y="1356612"/>
          <a:ext cx="8514079" cy="54272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9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0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3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5299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Platform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4A86E7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Advantages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4A86E7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Disadvantages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4A8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3974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Hardware</a:t>
                      </a:r>
                      <a:r>
                        <a:rPr sz="18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Testbed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spc="-5" dirty="0">
                          <a:solidFill>
                            <a:srgbClr val="980000"/>
                          </a:solidFill>
                          <a:latin typeface="Arial"/>
                          <a:cs typeface="Arial"/>
                        </a:rPr>
                        <a:t>fast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800" spc="-5" dirty="0">
                          <a:solidFill>
                            <a:srgbClr val="980000"/>
                          </a:solidFill>
                          <a:latin typeface="Arial"/>
                          <a:cs typeface="Arial"/>
                        </a:rPr>
                        <a:t>accurate: "ground</a:t>
                      </a:r>
                      <a:r>
                        <a:rPr sz="1800" spc="-50" dirty="0">
                          <a:solidFill>
                            <a:srgbClr val="98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solidFill>
                            <a:srgbClr val="980000"/>
                          </a:solidFill>
                          <a:latin typeface="Arial"/>
                          <a:cs typeface="Arial"/>
                        </a:rPr>
                        <a:t>truth"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marR="1191895">
                        <a:lnSpc>
                          <a:spcPct val="100699"/>
                        </a:lnSpc>
                        <a:spcBef>
                          <a:spcPts val="58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expensive 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shared</a:t>
                      </a:r>
                      <a:r>
                        <a:rPr sz="18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resource?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85725" marR="1052830">
                        <a:lnSpc>
                          <a:spcPct val="100699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hard to</a:t>
                      </a:r>
                      <a:r>
                        <a:rPr sz="18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reconfigure 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hard to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change 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hard to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download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742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3974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Simulator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marR="368935">
                        <a:lnSpc>
                          <a:spcPct val="100699"/>
                        </a:lnSpc>
                        <a:spcBef>
                          <a:spcPts val="585"/>
                        </a:spcBef>
                      </a:pPr>
                      <a:r>
                        <a:rPr sz="1800" spc="-5" dirty="0">
                          <a:solidFill>
                            <a:srgbClr val="980000"/>
                          </a:solidFill>
                          <a:latin typeface="Arial"/>
                          <a:cs typeface="Arial"/>
                        </a:rPr>
                        <a:t>inexpensive, flexible  detailed </a:t>
                      </a:r>
                      <a:r>
                        <a:rPr sz="1800" dirty="0">
                          <a:solidFill>
                            <a:srgbClr val="980000"/>
                          </a:solidFill>
                          <a:latin typeface="Arial"/>
                          <a:cs typeface="Arial"/>
                        </a:rPr>
                        <a:t>(or</a:t>
                      </a:r>
                      <a:r>
                        <a:rPr sz="1800" spc="-95" dirty="0">
                          <a:solidFill>
                            <a:srgbClr val="98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solidFill>
                            <a:srgbClr val="980000"/>
                          </a:solidFill>
                          <a:latin typeface="Arial"/>
                          <a:cs typeface="Arial"/>
                        </a:rPr>
                        <a:t>abstract!)  easy to download  </a:t>
                      </a:r>
                      <a:r>
                        <a:rPr sz="1800" dirty="0">
                          <a:solidFill>
                            <a:srgbClr val="980000"/>
                          </a:solidFill>
                          <a:latin typeface="Arial"/>
                          <a:cs typeface="Arial"/>
                        </a:rPr>
                        <a:t>virtual </a:t>
                      </a:r>
                      <a:r>
                        <a:rPr sz="1800" spc="-5" dirty="0">
                          <a:solidFill>
                            <a:srgbClr val="980000"/>
                          </a:solidFill>
                          <a:latin typeface="Arial"/>
                          <a:cs typeface="Arial"/>
                        </a:rPr>
                        <a:t>time </a:t>
                      </a:r>
                      <a:r>
                        <a:rPr sz="1800" dirty="0">
                          <a:solidFill>
                            <a:srgbClr val="980000"/>
                          </a:solidFill>
                          <a:latin typeface="Arial"/>
                          <a:cs typeface="Arial"/>
                        </a:rPr>
                        <a:t>(can </a:t>
                      </a:r>
                      <a:r>
                        <a:rPr sz="1800" spc="-5" dirty="0">
                          <a:solidFill>
                            <a:srgbClr val="980000"/>
                          </a:solidFill>
                          <a:latin typeface="Arial"/>
                          <a:cs typeface="Arial"/>
                        </a:rPr>
                        <a:t>be  "faster" than</a:t>
                      </a:r>
                      <a:r>
                        <a:rPr sz="1800" spc="-45" dirty="0">
                          <a:solidFill>
                            <a:srgbClr val="98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980000"/>
                          </a:solidFill>
                          <a:latin typeface="Arial"/>
                          <a:cs typeface="Arial"/>
                        </a:rPr>
                        <a:t>reality)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742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marR="391795">
                        <a:lnSpc>
                          <a:spcPct val="100699"/>
                        </a:lnSpc>
                        <a:spcBef>
                          <a:spcPts val="58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may require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app</a:t>
                      </a:r>
                      <a:r>
                        <a:rPr sz="18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changes  might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not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run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OS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code 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detail !=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accuracy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85725" marR="137795">
                        <a:lnSpc>
                          <a:spcPct val="100699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may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not be "believable" 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may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8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slow/non-interactive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742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3974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b="1" i="1" spc="-5" dirty="0">
                          <a:latin typeface="Arial"/>
                          <a:cs typeface="Arial"/>
                        </a:rPr>
                        <a:t>Emulator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marR="308610">
                        <a:lnSpc>
                          <a:spcPct val="100699"/>
                        </a:lnSpc>
                        <a:spcBef>
                          <a:spcPts val="585"/>
                        </a:spcBef>
                      </a:pPr>
                      <a:r>
                        <a:rPr sz="1800" b="1" spc="-5" dirty="0">
                          <a:solidFill>
                            <a:srgbClr val="980000"/>
                          </a:solidFill>
                          <a:latin typeface="Arial"/>
                          <a:cs typeface="Arial"/>
                        </a:rPr>
                        <a:t>inexpensive,</a:t>
                      </a:r>
                      <a:r>
                        <a:rPr sz="1800" b="1" spc="-95" dirty="0">
                          <a:solidFill>
                            <a:srgbClr val="98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980000"/>
                          </a:solidFill>
                          <a:latin typeface="Arial"/>
                          <a:cs typeface="Arial"/>
                        </a:rPr>
                        <a:t>flexible  </a:t>
                      </a:r>
                      <a:r>
                        <a:rPr sz="1800" b="1" spc="-5" dirty="0">
                          <a:solidFill>
                            <a:srgbClr val="980000"/>
                          </a:solidFill>
                          <a:latin typeface="Arial"/>
                          <a:cs typeface="Arial"/>
                        </a:rPr>
                        <a:t>real code  reasonably accurate  easy </a:t>
                      </a:r>
                      <a:r>
                        <a:rPr sz="1800" b="1" dirty="0">
                          <a:solidFill>
                            <a:srgbClr val="9800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800" b="1" spc="-35" dirty="0">
                          <a:solidFill>
                            <a:srgbClr val="98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980000"/>
                          </a:solidFill>
                          <a:latin typeface="Arial"/>
                          <a:cs typeface="Arial"/>
                        </a:rPr>
                        <a:t>download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800" b="1" dirty="0">
                          <a:solidFill>
                            <a:srgbClr val="980000"/>
                          </a:solidFill>
                          <a:latin typeface="Arial"/>
                          <a:cs typeface="Arial"/>
                        </a:rPr>
                        <a:t>fast/interactive</a:t>
                      </a:r>
                      <a:r>
                        <a:rPr sz="1800" b="1" spc="-30" dirty="0">
                          <a:solidFill>
                            <a:srgbClr val="98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980000"/>
                          </a:solidFill>
                          <a:latin typeface="Arial"/>
                          <a:cs typeface="Arial"/>
                        </a:rPr>
                        <a:t>usage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742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marR="457834">
                        <a:lnSpc>
                          <a:spcPct val="100699"/>
                        </a:lnSpc>
                        <a:spcBef>
                          <a:spcPts val="58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slower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than hardware  experiments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may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not fit  possible inaccuracy</a:t>
                      </a:r>
                      <a:r>
                        <a:rPr sz="18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from 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multiplexing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742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748474"/>
            <a:ext cx="49676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Introduction </a:t>
            </a:r>
            <a:r>
              <a:rPr spc="-5" dirty="0"/>
              <a:t>to</a:t>
            </a:r>
            <a:r>
              <a:rPr spc="-85" dirty="0"/>
              <a:t> </a:t>
            </a:r>
            <a:r>
              <a:rPr dirty="0"/>
              <a:t>Mininet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87425" y="1657985"/>
            <a:ext cx="6913880" cy="2692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95"/>
              </a:spcBef>
            </a:pPr>
            <a:r>
              <a:rPr sz="3000" spc="-10" dirty="0">
                <a:latin typeface="Arial"/>
                <a:cs typeface="Arial"/>
              </a:rPr>
              <a:t>Platforms </a:t>
            </a:r>
            <a:r>
              <a:rPr sz="3000" spc="-5" dirty="0">
                <a:latin typeface="Arial"/>
                <a:cs typeface="Arial"/>
              </a:rPr>
              <a:t>for Network/Systems Teaching  </a:t>
            </a:r>
            <a:r>
              <a:rPr sz="3000" b="1" spc="-5" dirty="0">
                <a:solidFill>
                  <a:srgbClr val="990000"/>
                </a:solidFill>
                <a:latin typeface="Arial"/>
                <a:cs typeface="Arial"/>
              </a:rPr>
              <a:t>Network </a:t>
            </a:r>
            <a:r>
              <a:rPr sz="3000" b="1" spc="-10" dirty="0">
                <a:solidFill>
                  <a:srgbClr val="990000"/>
                </a:solidFill>
                <a:latin typeface="Arial"/>
                <a:cs typeface="Arial"/>
              </a:rPr>
              <a:t>Emulator </a:t>
            </a:r>
            <a:r>
              <a:rPr sz="3000" b="1" spc="-5" dirty="0">
                <a:solidFill>
                  <a:srgbClr val="990000"/>
                </a:solidFill>
                <a:latin typeface="Arial"/>
                <a:cs typeface="Arial"/>
              </a:rPr>
              <a:t>Architecture  </a:t>
            </a:r>
            <a:r>
              <a:rPr sz="3000" dirty="0">
                <a:latin typeface="Arial"/>
                <a:cs typeface="Arial"/>
              </a:rPr>
              <a:t>Mininet: </a:t>
            </a:r>
            <a:r>
              <a:rPr sz="3000" spc="-10" dirty="0">
                <a:latin typeface="Arial"/>
                <a:cs typeface="Arial"/>
              </a:rPr>
              <a:t>Basic </a:t>
            </a:r>
            <a:r>
              <a:rPr sz="3000" spc="-5" dirty="0">
                <a:latin typeface="Arial"/>
                <a:cs typeface="Arial"/>
              </a:rPr>
              <a:t>Usage, CLI,</a:t>
            </a:r>
            <a:r>
              <a:rPr sz="3000" spc="-3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API</a:t>
            </a:r>
            <a:endParaRPr sz="3000">
              <a:latin typeface="Arial"/>
              <a:cs typeface="Arial"/>
            </a:endParaRPr>
          </a:p>
          <a:p>
            <a:pPr marL="12700" marR="1017905">
              <a:lnSpc>
                <a:spcPts val="4200"/>
              </a:lnSpc>
              <a:spcBef>
                <a:spcPts val="240"/>
              </a:spcBef>
            </a:pPr>
            <a:r>
              <a:rPr sz="3000" spc="-10" dirty="0">
                <a:latin typeface="Arial"/>
                <a:cs typeface="Arial"/>
              </a:rPr>
              <a:t>Example </a:t>
            </a:r>
            <a:r>
              <a:rPr sz="3000" spc="-5" dirty="0">
                <a:latin typeface="Arial"/>
                <a:cs typeface="Arial"/>
              </a:rPr>
              <a:t>Demos: Network Security  Conclusion and</a:t>
            </a:r>
            <a:r>
              <a:rPr sz="3000" spc="-2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Questions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196024"/>
            <a:ext cx="4944745" cy="1126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To start</a:t>
            </a:r>
            <a:r>
              <a:rPr spc="-25" dirty="0"/>
              <a:t> </a:t>
            </a:r>
            <a:r>
              <a:rPr spc="-5" dirty="0"/>
              <a:t>with,</a:t>
            </a: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/>
              <a:t>a </a:t>
            </a:r>
            <a:r>
              <a:rPr spc="-10" dirty="0"/>
              <a:t>Very Simple</a:t>
            </a:r>
            <a:r>
              <a:rPr spc="-105" dirty="0"/>
              <a:t> </a:t>
            </a:r>
            <a:r>
              <a:rPr spc="-5" dirty="0"/>
              <a:t>Network</a:t>
            </a:r>
          </a:p>
        </p:txBody>
      </p:sp>
      <p:sp>
        <p:nvSpPr>
          <p:cNvPr id="3" name="object 3"/>
          <p:cNvSpPr/>
          <p:nvPr/>
        </p:nvSpPr>
        <p:spPr>
          <a:xfrm>
            <a:off x="2660096" y="2830658"/>
            <a:ext cx="247015" cy="988060"/>
          </a:xfrm>
          <a:custGeom>
            <a:avLst/>
            <a:gdLst/>
            <a:ahLst/>
            <a:cxnLst/>
            <a:rect l="l" t="t" r="r" b="b"/>
            <a:pathLst>
              <a:path w="247014" h="988060">
                <a:moveTo>
                  <a:pt x="0" y="987599"/>
                </a:moveTo>
                <a:lnTo>
                  <a:pt x="0" y="246899"/>
                </a:lnTo>
                <a:lnTo>
                  <a:pt x="246899" y="0"/>
                </a:lnTo>
                <a:lnTo>
                  <a:pt x="246899" y="740699"/>
                </a:lnTo>
                <a:lnTo>
                  <a:pt x="0" y="987599"/>
                </a:lnTo>
                <a:close/>
              </a:path>
            </a:pathLst>
          </a:custGeom>
          <a:solidFill>
            <a:srgbClr val="C7A2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72296" y="2830658"/>
            <a:ext cx="1334770" cy="247015"/>
          </a:xfrm>
          <a:custGeom>
            <a:avLst/>
            <a:gdLst/>
            <a:ahLst/>
            <a:cxnLst/>
            <a:rect l="l" t="t" r="r" b="b"/>
            <a:pathLst>
              <a:path w="1334770" h="247014">
                <a:moveTo>
                  <a:pt x="1087800" y="246899"/>
                </a:moveTo>
                <a:lnTo>
                  <a:pt x="0" y="246899"/>
                </a:lnTo>
                <a:lnTo>
                  <a:pt x="246899" y="0"/>
                </a:lnTo>
                <a:lnTo>
                  <a:pt x="1334700" y="0"/>
                </a:lnTo>
                <a:lnTo>
                  <a:pt x="1087800" y="246899"/>
                </a:lnTo>
                <a:close/>
              </a:path>
            </a:pathLst>
          </a:custGeom>
          <a:solidFill>
            <a:srgbClr val="FAD4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72296" y="2830658"/>
            <a:ext cx="1334770" cy="988060"/>
          </a:xfrm>
          <a:custGeom>
            <a:avLst/>
            <a:gdLst/>
            <a:ahLst/>
            <a:cxnLst/>
            <a:rect l="l" t="t" r="r" b="b"/>
            <a:pathLst>
              <a:path w="1334770" h="988060">
                <a:moveTo>
                  <a:pt x="0" y="246899"/>
                </a:moveTo>
                <a:lnTo>
                  <a:pt x="246899" y="0"/>
                </a:lnTo>
                <a:lnTo>
                  <a:pt x="1334700" y="0"/>
                </a:lnTo>
                <a:lnTo>
                  <a:pt x="1334700" y="740699"/>
                </a:lnTo>
                <a:lnTo>
                  <a:pt x="1087800" y="987599"/>
                </a:lnTo>
                <a:lnTo>
                  <a:pt x="0" y="987599"/>
                </a:lnTo>
                <a:lnTo>
                  <a:pt x="0" y="246899"/>
                </a:lnTo>
                <a:close/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72296" y="2830658"/>
            <a:ext cx="1334770" cy="247015"/>
          </a:xfrm>
          <a:custGeom>
            <a:avLst/>
            <a:gdLst/>
            <a:ahLst/>
            <a:cxnLst/>
            <a:rect l="l" t="t" r="r" b="b"/>
            <a:pathLst>
              <a:path w="1334770" h="247014">
                <a:moveTo>
                  <a:pt x="0" y="246899"/>
                </a:moveTo>
                <a:lnTo>
                  <a:pt x="1087800" y="246899"/>
                </a:lnTo>
                <a:lnTo>
                  <a:pt x="1334700" y="0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60096" y="3077558"/>
            <a:ext cx="0" cy="741045"/>
          </a:xfrm>
          <a:custGeom>
            <a:avLst/>
            <a:gdLst/>
            <a:ahLst/>
            <a:cxnLst/>
            <a:rect l="l" t="t" r="r" b="b"/>
            <a:pathLst>
              <a:path h="741045">
                <a:moveTo>
                  <a:pt x="0" y="0"/>
                </a:moveTo>
                <a:lnTo>
                  <a:pt x="0" y="740699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572296" y="3077558"/>
            <a:ext cx="1069340" cy="741045"/>
          </a:xfrm>
          <a:prstGeom prst="rect">
            <a:avLst/>
          </a:prstGeom>
          <a:solidFill>
            <a:srgbClr val="F9CB9B"/>
          </a:solidFill>
        </p:spPr>
        <p:txBody>
          <a:bodyPr vert="horz" wrap="square" lIns="0" tIns="177165" rIns="0" bIns="0" rtlCol="0">
            <a:spAutoFit/>
          </a:bodyPr>
          <a:lstStyle/>
          <a:p>
            <a:pPr marL="205104">
              <a:lnSpc>
                <a:spcPct val="100000"/>
              </a:lnSpc>
              <a:spcBef>
                <a:spcPts val="1395"/>
              </a:spcBef>
            </a:pPr>
            <a:r>
              <a:rPr sz="2400" b="1" spc="-5" dirty="0">
                <a:latin typeface="Arial"/>
                <a:cs typeface="Arial"/>
              </a:rPr>
              <a:t>Host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783684" y="3036008"/>
            <a:ext cx="1461135" cy="782320"/>
          </a:xfrm>
          <a:custGeom>
            <a:avLst/>
            <a:gdLst/>
            <a:ahLst/>
            <a:cxnLst/>
            <a:rect l="l" t="t" r="r" b="b"/>
            <a:pathLst>
              <a:path w="1461135" h="782320">
                <a:moveTo>
                  <a:pt x="730499" y="782249"/>
                </a:moveTo>
                <a:lnTo>
                  <a:pt x="655810" y="781673"/>
                </a:lnTo>
                <a:lnTo>
                  <a:pt x="583278" y="779979"/>
                </a:lnTo>
                <a:lnTo>
                  <a:pt x="513271" y="777225"/>
                </a:lnTo>
                <a:lnTo>
                  <a:pt x="446156" y="773468"/>
                </a:lnTo>
                <a:lnTo>
                  <a:pt x="382300" y="768762"/>
                </a:lnTo>
                <a:lnTo>
                  <a:pt x="322070" y="763164"/>
                </a:lnTo>
                <a:lnTo>
                  <a:pt x="265834" y="756731"/>
                </a:lnTo>
                <a:lnTo>
                  <a:pt x="213958" y="749519"/>
                </a:lnTo>
                <a:lnTo>
                  <a:pt x="166810" y="741583"/>
                </a:lnTo>
                <a:lnTo>
                  <a:pt x="124757" y="732980"/>
                </a:lnTo>
                <a:lnTo>
                  <a:pt x="57406" y="713998"/>
                </a:lnTo>
                <a:lnTo>
                  <a:pt x="14841" y="693021"/>
                </a:lnTo>
                <a:lnTo>
                  <a:pt x="0" y="670499"/>
                </a:lnTo>
                <a:lnTo>
                  <a:pt x="0" y="0"/>
                </a:lnTo>
                <a:lnTo>
                  <a:pt x="3771" y="11425"/>
                </a:lnTo>
                <a:lnTo>
                  <a:pt x="14841" y="22521"/>
                </a:lnTo>
                <a:lnTo>
                  <a:pt x="57406" y="43498"/>
                </a:lnTo>
                <a:lnTo>
                  <a:pt x="124757" y="62480"/>
                </a:lnTo>
                <a:lnTo>
                  <a:pt x="166810" y="71083"/>
                </a:lnTo>
                <a:lnTo>
                  <a:pt x="213958" y="79019"/>
                </a:lnTo>
                <a:lnTo>
                  <a:pt x="265834" y="86231"/>
                </a:lnTo>
                <a:lnTo>
                  <a:pt x="322070" y="92664"/>
                </a:lnTo>
                <a:lnTo>
                  <a:pt x="382300" y="98262"/>
                </a:lnTo>
                <a:lnTo>
                  <a:pt x="446156" y="102968"/>
                </a:lnTo>
                <a:lnTo>
                  <a:pt x="513271" y="106725"/>
                </a:lnTo>
                <a:lnTo>
                  <a:pt x="583278" y="109479"/>
                </a:lnTo>
                <a:lnTo>
                  <a:pt x="655810" y="111173"/>
                </a:lnTo>
                <a:lnTo>
                  <a:pt x="1460999" y="111749"/>
                </a:lnTo>
                <a:lnTo>
                  <a:pt x="1460999" y="670499"/>
                </a:lnTo>
                <a:lnTo>
                  <a:pt x="1428158" y="703731"/>
                </a:lnTo>
                <a:lnTo>
                  <a:pt x="1372832" y="723766"/>
                </a:lnTo>
                <a:lnTo>
                  <a:pt x="1294189" y="741583"/>
                </a:lnTo>
                <a:lnTo>
                  <a:pt x="1247041" y="749519"/>
                </a:lnTo>
                <a:lnTo>
                  <a:pt x="1195165" y="756731"/>
                </a:lnTo>
                <a:lnTo>
                  <a:pt x="1138929" y="763164"/>
                </a:lnTo>
                <a:lnTo>
                  <a:pt x="1078699" y="768762"/>
                </a:lnTo>
                <a:lnTo>
                  <a:pt x="1014843" y="773468"/>
                </a:lnTo>
                <a:lnTo>
                  <a:pt x="947728" y="777225"/>
                </a:lnTo>
                <a:lnTo>
                  <a:pt x="877721" y="779979"/>
                </a:lnTo>
                <a:lnTo>
                  <a:pt x="805189" y="781673"/>
                </a:lnTo>
                <a:lnTo>
                  <a:pt x="730499" y="782249"/>
                </a:lnTo>
                <a:close/>
              </a:path>
              <a:path w="1461135" h="782320">
                <a:moveTo>
                  <a:pt x="1460999" y="111749"/>
                </a:moveTo>
                <a:lnTo>
                  <a:pt x="730499" y="111749"/>
                </a:lnTo>
                <a:lnTo>
                  <a:pt x="805189" y="111173"/>
                </a:lnTo>
                <a:lnTo>
                  <a:pt x="877721" y="109479"/>
                </a:lnTo>
                <a:lnTo>
                  <a:pt x="947728" y="106725"/>
                </a:lnTo>
                <a:lnTo>
                  <a:pt x="1014843" y="102968"/>
                </a:lnTo>
                <a:lnTo>
                  <a:pt x="1078699" y="98262"/>
                </a:lnTo>
                <a:lnTo>
                  <a:pt x="1138929" y="92664"/>
                </a:lnTo>
                <a:lnTo>
                  <a:pt x="1195165" y="86231"/>
                </a:lnTo>
                <a:lnTo>
                  <a:pt x="1247041" y="79019"/>
                </a:lnTo>
                <a:lnTo>
                  <a:pt x="1294189" y="71083"/>
                </a:lnTo>
                <a:lnTo>
                  <a:pt x="1336242" y="62480"/>
                </a:lnTo>
                <a:lnTo>
                  <a:pt x="1403593" y="43498"/>
                </a:lnTo>
                <a:lnTo>
                  <a:pt x="1446158" y="22521"/>
                </a:lnTo>
                <a:lnTo>
                  <a:pt x="1460999" y="0"/>
                </a:lnTo>
                <a:lnTo>
                  <a:pt x="1460999" y="111749"/>
                </a:lnTo>
                <a:close/>
              </a:path>
            </a:pathLst>
          </a:custGeom>
          <a:solidFill>
            <a:srgbClr val="6FA8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783684" y="2924258"/>
            <a:ext cx="1461135" cy="223520"/>
          </a:xfrm>
          <a:custGeom>
            <a:avLst/>
            <a:gdLst/>
            <a:ahLst/>
            <a:cxnLst/>
            <a:rect l="l" t="t" r="r" b="b"/>
            <a:pathLst>
              <a:path w="1461135" h="223519">
                <a:moveTo>
                  <a:pt x="730499" y="223499"/>
                </a:moveTo>
                <a:lnTo>
                  <a:pt x="655810" y="222923"/>
                </a:lnTo>
                <a:lnTo>
                  <a:pt x="583278" y="221229"/>
                </a:lnTo>
                <a:lnTo>
                  <a:pt x="513271" y="218475"/>
                </a:lnTo>
                <a:lnTo>
                  <a:pt x="446156" y="214718"/>
                </a:lnTo>
                <a:lnTo>
                  <a:pt x="382300" y="210012"/>
                </a:lnTo>
                <a:lnTo>
                  <a:pt x="322070" y="204414"/>
                </a:lnTo>
                <a:lnTo>
                  <a:pt x="265834" y="197981"/>
                </a:lnTo>
                <a:lnTo>
                  <a:pt x="213958" y="190769"/>
                </a:lnTo>
                <a:lnTo>
                  <a:pt x="166810" y="182833"/>
                </a:lnTo>
                <a:lnTo>
                  <a:pt x="124757" y="174230"/>
                </a:lnTo>
                <a:lnTo>
                  <a:pt x="57406" y="155248"/>
                </a:lnTo>
                <a:lnTo>
                  <a:pt x="14841" y="134271"/>
                </a:lnTo>
                <a:lnTo>
                  <a:pt x="0" y="111749"/>
                </a:lnTo>
                <a:lnTo>
                  <a:pt x="3771" y="100324"/>
                </a:lnTo>
                <a:lnTo>
                  <a:pt x="57406" y="68251"/>
                </a:lnTo>
                <a:lnTo>
                  <a:pt x="124757" y="49269"/>
                </a:lnTo>
                <a:lnTo>
                  <a:pt x="166810" y="40666"/>
                </a:lnTo>
                <a:lnTo>
                  <a:pt x="213958" y="32730"/>
                </a:lnTo>
                <a:lnTo>
                  <a:pt x="265834" y="25518"/>
                </a:lnTo>
                <a:lnTo>
                  <a:pt x="322070" y="19085"/>
                </a:lnTo>
                <a:lnTo>
                  <a:pt x="382300" y="13487"/>
                </a:lnTo>
                <a:lnTo>
                  <a:pt x="446156" y="8781"/>
                </a:lnTo>
                <a:lnTo>
                  <a:pt x="513271" y="5024"/>
                </a:lnTo>
                <a:lnTo>
                  <a:pt x="583278" y="2270"/>
                </a:lnTo>
                <a:lnTo>
                  <a:pt x="655810" y="576"/>
                </a:lnTo>
                <a:lnTo>
                  <a:pt x="730499" y="0"/>
                </a:lnTo>
                <a:lnTo>
                  <a:pt x="805189" y="576"/>
                </a:lnTo>
                <a:lnTo>
                  <a:pt x="877721" y="2270"/>
                </a:lnTo>
                <a:lnTo>
                  <a:pt x="947728" y="5024"/>
                </a:lnTo>
                <a:lnTo>
                  <a:pt x="1014843" y="8781"/>
                </a:lnTo>
                <a:lnTo>
                  <a:pt x="1078699" y="13487"/>
                </a:lnTo>
                <a:lnTo>
                  <a:pt x="1138929" y="19085"/>
                </a:lnTo>
                <a:lnTo>
                  <a:pt x="1195165" y="25518"/>
                </a:lnTo>
                <a:lnTo>
                  <a:pt x="1247041" y="32730"/>
                </a:lnTo>
                <a:lnTo>
                  <a:pt x="1294189" y="40666"/>
                </a:lnTo>
                <a:lnTo>
                  <a:pt x="1336242" y="49269"/>
                </a:lnTo>
                <a:lnTo>
                  <a:pt x="1403593" y="68251"/>
                </a:lnTo>
                <a:lnTo>
                  <a:pt x="1446158" y="89228"/>
                </a:lnTo>
                <a:lnTo>
                  <a:pt x="1460999" y="111749"/>
                </a:lnTo>
                <a:lnTo>
                  <a:pt x="1457228" y="123175"/>
                </a:lnTo>
                <a:lnTo>
                  <a:pt x="1403593" y="155248"/>
                </a:lnTo>
                <a:lnTo>
                  <a:pt x="1336242" y="174230"/>
                </a:lnTo>
                <a:lnTo>
                  <a:pt x="1294189" y="182833"/>
                </a:lnTo>
                <a:lnTo>
                  <a:pt x="1247041" y="190769"/>
                </a:lnTo>
                <a:lnTo>
                  <a:pt x="1195165" y="197981"/>
                </a:lnTo>
                <a:lnTo>
                  <a:pt x="1138929" y="204414"/>
                </a:lnTo>
                <a:lnTo>
                  <a:pt x="1078699" y="210012"/>
                </a:lnTo>
                <a:lnTo>
                  <a:pt x="1014843" y="214718"/>
                </a:lnTo>
                <a:lnTo>
                  <a:pt x="947728" y="218475"/>
                </a:lnTo>
                <a:lnTo>
                  <a:pt x="877721" y="221229"/>
                </a:lnTo>
                <a:lnTo>
                  <a:pt x="805189" y="222923"/>
                </a:lnTo>
                <a:lnTo>
                  <a:pt x="730499" y="223499"/>
                </a:lnTo>
                <a:close/>
              </a:path>
            </a:pathLst>
          </a:custGeom>
          <a:solidFill>
            <a:srgbClr val="A8CA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783684" y="2924258"/>
            <a:ext cx="1461135" cy="894080"/>
          </a:xfrm>
          <a:custGeom>
            <a:avLst/>
            <a:gdLst/>
            <a:ahLst/>
            <a:cxnLst/>
            <a:rect l="l" t="t" r="r" b="b"/>
            <a:pathLst>
              <a:path w="1461135" h="894079">
                <a:moveTo>
                  <a:pt x="1460999" y="111749"/>
                </a:moveTo>
                <a:lnTo>
                  <a:pt x="1457228" y="123175"/>
                </a:lnTo>
                <a:lnTo>
                  <a:pt x="1446158" y="134271"/>
                </a:lnTo>
                <a:lnTo>
                  <a:pt x="1403593" y="155248"/>
                </a:lnTo>
                <a:lnTo>
                  <a:pt x="1336242" y="174230"/>
                </a:lnTo>
                <a:lnTo>
                  <a:pt x="1294189" y="182833"/>
                </a:lnTo>
                <a:lnTo>
                  <a:pt x="1247041" y="190769"/>
                </a:lnTo>
                <a:lnTo>
                  <a:pt x="1195165" y="197981"/>
                </a:lnTo>
                <a:lnTo>
                  <a:pt x="1138929" y="204414"/>
                </a:lnTo>
                <a:lnTo>
                  <a:pt x="1078699" y="210012"/>
                </a:lnTo>
                <a:lnTo>
                  <a:pt x="1014843" y="214718"/>
                </a:lnTo>
                <a:lnTo>
                  <a:pt x="947728" y="218475"/>
                </a:lnTo>
                <a:lnTo>
                  <a:pt x="877721" y="221229"/>
                </a:lnTo>
                <a:lnTo>
                  <a:pt x="805189" y="222923"/>
                </a:lnTo>
                <a:lnTo>
                  <a:pt x="730499" y="223499"/>
                </a:lnTo>
                <a:lnTo>
                  <a:pt x="655810" y="222923"/>
                </a:lnTo>
                <a:lnTo>
                  <a:pt x="583278" y="221229"/>
                </a:lnTo>
                <a:lnTo>
                  <a:pt x="513271" y="218475"/>
                </a:lnTo>
                <a:lnTo>
                  <a:pt x="446156" y="214718"/>
                </a:lnTo>
                <a:lnTo>
                  <a:pt x="382300" y="210012"/>
                </a:lnTo>
                <a:lnTo>
                  <a:pt x="322070" y="204414"/>
                </a:lnTo>
                <a:lnTo>
                  <a:pt x="265834" y="197981"/>
                </a:lnTo>
                <a:lnTo>
                  <a:pt x="213958" y="190769"/>
                </a:lnTo>
                <a:lnTo>
                  <a:pt x="166810" y="182833"/>
                </a:lnTo>
                <a:lnTo>
                  <a:pt x="124757" y="174230"/>
                </a:lnTo>
                <a:lnTo>
                  <a:pt x="57406" y="155248"/>
                </a:lnTo>
                <a:lnTo>
                  <a:pt x="14841" y="134271"/>
                </a:lnTo>
                <a:lnTo>
                  <a:pt x="0" y="111749"/>
                </a:lnTo>
                <a:lnTo>
                  <a:pt x="32841" y="78518"/>
                </a:lnTo>
                <a:lnTo>
                  <a:pt x="88167" y="58483"/>
                </a:lnTo>
                <a:lnTo>
                  <a:pt x="166810" y="40666"/>
                </a:lnTo>
                <a:lnTo>
                  <a:pt x="213958" y="32730"/>
                </a:lnTo>
                <a:lnTo>
                  <a:pt x="265834" y="25518"/>
                </a:lnTo>
                <a:lnTo>
                  <a:pt x="322070" y="19085"/>
                </a:lnTo>
                <a:lnTo>
                  <a:pt x="382300" y="13487"/>
                </a:lnTo>
                <a:lnTo>
                  <a:pt x="446156" y="8781"/>
                </a:lnTo>
                <a:lnTo>
                  <a:pt x="513271" y="5024"/>
                </a:lnTo>
                <a:lnTo>
                  <a:pt x="583278" y="2270"/>
                </a:lnTo>
                <a:lnTo>
                  <a:pt x="655810" y="576"/>
                </a:lnTo>
                <a:lnTo>
                  <a:pt x="730499" y="0"/>
                </a:lnTo>
                <a:lnTo>
                  <a:pt x="805189" y="576"/>
                </a:lnTo>
                <a:lnTo>
                  <a:pt x="877721" y="2270"/>
                </a:lnTo>
                <a:lnTo>
                  <a:pt x="947728" y="5024"/>
                </a:lnTo>
                <a:lnTo>
                  <a:pt x="1014843" y="8781"/>
                </a:lnTo>
                <a:lnTo>
                  <a:pt x="1078699" y="13487"/>
                </a:lnTo>
                <a:lnTo>
                  <a:pt x="1138929" y="19085"/>
                </a:lnTo>
                <a:lnTo>
                  <a:pt x="1195165" y="25518"/>
                </a:lnTo>
                <a:lnTo>
                  <a:pt x="1247041" y="32730"/>
                </a:lnTo>
                <a:lnTo>
                  <a:pt x="1294189" y="40666"/>
                </a:lnTo>
                <a:lnTo>
                  <a:pt x="1336242" y="49269"/>
                </a:lnTo>
                <a:lnTo>
                  <a:pt x="1403593" y="68251"/>
                </a:lnTo>
                <a:lnTo>
                  <a:pt x="1446158" y="89228"/>
                </a:lnTo>
                <a:lnTo>
                  <a:pt x="1460999" y="111749"/>
                </a:lnTo>
                <a:lnTo>
                  <a:pt x="1460999" y="782249"/>
                </a:lnTo>
                <a:lnTo>
                  <a:pt x="1428158" y="815481"/>
                </a:lnTo>
                <a:lnTo>
                  <a:pt x="1372832" y="835516"/>
                </a:lnTo>
                <a:lnTo>
                  <a:pt x="1294189" y="853333"/>
                </a:lnTo>
                <a:lnTo>
                  <a:pt x="1247041" y="861269"/>
                </a:lnTo>
                <a:lnTo>
                  <a:pt x="1195165" y="868481"/>
                </a:lnTo>
                <a:lnTo>
                  <a:pt x="1138929" y="874914"/>
                </a:lnTo>
                <a:lnTo>
                  <a:pt x="1078699" y="880512"/>
                </a:lnTo>
                <a:lnTo>
                  <a:pt x="1014843" y="885218"/>
                </a:lnTo>
                <a:lnTo>
                  <a:pt x="947728" y="888975"/>
                </a:lnTo>
                <a:lnTo>
                  <a:pt x="877721" y="891729"/>
                </a:lnTo>
                <a:lnTo>
                  <a:pt x="805189" y="893423"/>
                </a:lnTo>
                <a:lnTo>
                  <a:pt x="730499" y="893999"/>
                </a:lnTo>
                <a:lnTo>
                  <a:pt x="655810" y="893423"/>
                </a:lnTo>
                <a:lnTo>
                  <a:pt x="583278" y="891729"/>
                </a:lnTo>
                <a:lnTo>
                  <a:pt x="513271" y="888975"/>
                </a:lnTo>
                <a:lnTo>
                  <a:pt x="446156" y="885218"/>
                </a:lnTo>
                <a:lnTo>
                  <a:pt x="382300" y="880512"/>
                </a:lnTo>
                <a:lnTo>
                  <a:pt x="322070" y="874914"/>
                </a:lnTo>
                <a:lnTo>
                  <a:pt x="265834" y="868481"/>
                </a:lnTo>
                <a:lnTo>
                  <a:pt x="213958" y="861269"/>
                </a:lnTo>
                <a:lnTo>
                  <a:pt x="166810" y="853333"/>
                </a:lnTo>
                <a:lnTo>
                  <a:pt x="124757" y="844730"/>
                </a:lnTo>
                <a:lnTo>
                  <a:pt x="57406" y="825748"/>
                </a:lnTo>
                <a:lnTo>
                  <a:pt x="14841" y="804771"/>
                </a:lnTo>
                <a:lnTo>
                  <a:pt x="0" y="782249"/>
                </a:lnTo>
                <a:lnTo>
                  <a:pt x="0" y="111749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010350" y="3221266"/>
            <a:ext cx="10064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Switch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121350" y="3001345"/>
            <a:ext cx="1088390" cy="741045"/>
          </a:xfrm>
          <a:custGeom>
            <a:avLst/>
            <a:gdLst/>
            <a:ahLst/>
            <a:cxnLst/>
            <a:rect l="l" t="t" r="r" b="b"/>
            <a:pathLst>
              <a:path w="1088390" h="741045">
                <a:moveTo>
                  <a:pt x="0" y="0"/>
                </a:moveTo>
                <a:lnTo>
                  <a:pt x="1087799" y="0"/>
                </a:lnTo>
                <a:lnTo>
                  <a:pt x="1087799" y="740699"/>
                </a:lnTo>
                <a:lnTo>
                  <a:pt x="0" y="740699"/>
                </a:lnTo>
                <a:lnTo>
                  <a:pt x="0" y="0"/>
                </a:lnTo>
                <a:close/>
              </a:path>
            </a:pathLst>
          </a:custGeom>
          <a:solidFill>
            <a:srgbClr val="F9CB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209150" y="2754445"/>
            <a:ext cx="247015" cy="988060"/>
          </a:xfrm>
          <a:custGeom>
            <a:avLst/>
            <a:gdLst/>
            <a:ahLst/>
            <a:cxnLst/>
            <a:rect l="l" t="t" r="r" b="b"/>
            <a:pathLst>
              <a:path w="247015" h="988060">
                <a:moveTo>
                  <a:pt x="0" y="987599"/>
                </a:moveTo>
                <a:lnTo>
                  <a:pt x="0" y="246899"/>
                </a:lnTo>
                <a:lnTo>
                  <a:pt x="246899" y="0"/>
                </a:lnTo>
                <a:lnTo>
                  <a:pt x="246899" y="740699"/>
                </a:lnTo>
                <a:lnTo>
                  <a:pt x="0" y="987599"/>
                </a:lnTo>
                <a:close/>
              </a:path>
            </a:pathLst>
          </a:custGeom>
          <a:solidFill>
            <a:srgbClr val="C7A2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121350" y="2754445"/>
            <a:ext cx="1334770" cy="247015"/>
          </a:xfrm>
          <a:custGeom>
            <a:avLst/>
            <a:gdLst/>
            <a:ahLst/>
            <a:cxnLst/>
            <a:rect l="l" t="t" r="r" b="b"/>
            <a:pathLst>
              <a:path w="1334770" h="247014">
                <a:moveTo>
                  <a:pt x="1087799" y="246899"/>
                </a:moveTo>
                <a:lnTo>
                  <a:pt x="0" y="246899"/>
                </a:lnTo>
                <a:lnTo>
                  <a:pt x="246899" y="0"/>
                </a:lnTo>
                <a:lnTo>
                  <a:pt x="1334699" y="0"/>
                </a:lnTo>
                <a:lnTo>
                  <a:pt x="1087799" y="246899"/>
                </a:lnTo>
                <a:close/>
              </a:path>
            </a:pathLst>
          </a:custGeom>
          <a:solidFill>
            <a:srgbClr val="FAD4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121350" y="2754445"/>
            <a:ext cx="1334770" cy="988060"/>
          </a:xfrm>
          <a:custGeom>
            <a:avLst/>
            <a:gdLst/>
            <a:ahLst/>
            <a:cxnLst/>
            <a:rect l="l" t="t" r="r" b="b"/>
            <a:pathLst>
              <a:path w="1334770" h="988060">
                <a:moveTo>
                  <a:pt x="0" y="246899"/>
                </a:moveTo>
                <a:lnTo>
                  <a:pt x="246899" y="0"/>
                </a:lnTo>
                <a:lnTo>
                  <a:pt x="1334699" y="0"/>
                </a:lnTo>
                <a:lnTo>
                  <a:pt x="1334699" y="740699"/>
                </a:lnTo>
                <a:lnTo>
                  <a:pt x="1087799" y="987599"/>
                </a:lnTo>
                <a:lnTo>
                  <a:pt x="0" y="987599"/>
                </a:lnTo>
                <a:lnTo>
                  <a:pt x="0" y="246899"/>
                </a:lnTo>
                <a:close/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121350" y="2754445"/>
            <a:ext cx="1334770" cy="247015"/>
          </a:xfrm>
          <a:custGeom>
            <a:avLst/>
            <a:gdLst/>
            <a:ahLst/>
            <a:cxnLst/>
            <a:rect l="l" t="t" r="r" b="b"/>
            <a:pathLst>
              <a:path w="1334770" h="247014">
                <a:moveTo>
                  <a:pt x="0" y="246899"/>
                </a:moveTo>
                <a:lnTo>
                  <a:pt x="1087799" y="246899"/>
                </a:lnTo>
                <a:lnTo>
                  <a:pt x="1334699" y="0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209150" y="3001345"/>
            <a:ext cx="0" cy="741045"/>
          </a:xfrm>
          <a:custGeom>
            <a:avLst/>
            <a:gdLst/>
            <a:ahLst/>
            <a:cxnLst/>
            <a:rect l="l" t="t" r="r" b="b"/>
            <a:pathLst>
              <a:path h="741045">
                <a:moveTo>
                  <a:pt x="0" y="0"/>
                </a:moveTo>
                <a:lnTo>
                  <a:pt x="0" y="740699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121350" y="3165828"/>
            <a:ext cx="10693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5104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Host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790025" y="3324450"/>
            <a:ext cx="993775" cy="0"/>
          </a:xfrm>
          <a:custGeom>
            <a:avLst/>
            <a:gdLst/>
            <a:ahLst/>
            <a:cxnLst/>
            <a:rect l="l" t="t" r="r" b="b"/>
            <a:pathLst>
              <a:path w="993775">
                <a:moveTo>
                  <a:pt x="0" y="0"/>
                </a:moveTo>
                <a:lnTo>
                  <a:pt x="993599" y="0"/>
                </a:lnTo>
              </a:path>
            </a:pathLst>
          </a:custGeom>
          <a:ln w="761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244684" y="3371258"/>
            <a:ext cx="876935" cy="635"/>
          </a:xfrm>
          <a:custGeom>
            <a:avLst/>
            <a:gdLst/>
            <a:ahLst/>
            <a:cxnLst/>
            <a:rect l="l" t="t" r="r" b="b"/>
            <a:pathLst>
              <a:path w="876935" h="635">
                <a:moveTo>
                  <a:pt x="0" y="0"/>
                </a:moveTo>
                <a:lnTo>
                  <a:pt x="876666" y="437"/>
                </a:lnTo>
              </a:path>
            </a:pathLst>
          </a:custGeom>
          <a:ln w="761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564300" y="2399550"/>
            <a:ext cx="131445" cy="525145"/>
          </a:xfrm>
          <a:custGeom>
            <a:avLst/>
            <a:gdLst/>
            <a:ahLst/>
            <a:cxnLst/>
            <a:rect l="l" t="t" r="r" b="b"/>
            <a:pathLst>
              <a:path w="131444" h="525144">
                <a:moveTo>
                  <a:pt x="0" y="524699"/>
                </a:moveTo>
                <a:lnTo>
                  <a:pt x="0" y="131174"/>
                </a:lnTo>
                <a:lnTo>
                  <a:pt x="131174" y="0"/>
                </a:lnTo>
                <a:lnTo>
                  <a:pt x="131174" y="393524"/>
                </a:lnTo>
                <a:lnTo>
                  <a:pt x="0" y="524699"/>
                </a:lnTo>
                <a:close/>
              </a:path>
            </a:pathLst>
          </a:custGeom>
          <a:solidFill>
            <a:srgbClr val="8F85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818875" y="2399550"/>
            <a:ext cx="876935" cy="131445"/>
          </a:xfrm>
          <a:custGeom>
            <a:avLst/>
            <a:gdLst/>
            <a:ahLst/>
            <a:cxnLst/>
            <a:rect l="l" t="t" r="r" b="b"/>
            <a:pathLst>
              <a:path w="876935" h="131444">
                <a:moveTo>
                  <a:pt x="745424" y="131174"/>
                </a:moveTo>
                <a:lnTo>
                  <a:pt x="0" y="131174"/>
                </a:lnTo>
                <a:lnTo>
                  <a:pt x="131174" y="0"/>
                </a:lnTo>
                <a:lnTo>
                  <a:pt x="876599" y="0"/>
                </a:lnTo>
                <a:lnTo>
                  <a:pt x="745424" y="131174"/>
                </a:lnTo>
                <a:close/>
              </a:path>
            </a:pathLst>
          </a:custGeom>
          <a:solidFill>
            <a:srgbClr val="C3B8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818875" y="2399550"/>
            <a:ext cx="876935" cy="525145"/>
          </a:xfrm>
          <a:custGeom>
            <a:avLst/>
            <a:gdLst/>
            <a:ahLst/>
            <a:cxnLst/>
            <a:rect l="l" t="t" r="r" b="b"/>
            <a:pathLst>
              <a:path w="876935" h="525144">
                <a:moveTo>
                  <a:pt x="0" y="131174"/>
                </a:moveTo>
                <a:lnTo>
                  <a:pt x="131174" y="0"/>
                </a:lnTo>
                <a:lnTo>
                  <a:pt x="876599" y="0"/>
                </a:lnTo>
                <a:lnTo>
                  <a:pt x="876599" y="393524"/>
                </a:lnTo>
                <a:lnTo>
                  <a:pt x="745424" y="524699"/>
                </a:lnTo>
                <a:lnTo>
                  <a:pt x="0" y="524699"/>
                </a:lnTo>
                <a:lnTo>
                  <a:pt x="0" y="131174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818875" y="2399550"/>
            <a:ext cx="876935" cy="131445"/>
          </a:xfrm>
          <a:custGeom>
            <a:avLst/>
            <a:gdLst/>
            <a:ahLst/>
            <a:cxnLst/>
            <a:rect l="l" t="t" r="r" b="b"/>
            <a:pathLst>
              <a:path w="876935" h="131444">
                <a:moveTo>
                  <a:pt x="0" y="131174"/>
                </a:moveTo>
                <a:lnTo>
                  <a:pt x="745424" y="131174"/>
                </a:lnTo>
                <a:lnTo>
                  <a:pt x="876599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564300" y="2530724"/>
            <a:ext cx="0" cy="393700"/>
          </a:xfrm>
          <a:custGeom>
            <a:avLst/>
            <a:gdLst/>
            <a:ahLst/>
            <a:cxnLst/>
            <a:rect l="l" t="t" r="r" b="b"/>
            <a:pathLst>
              <a:path h="393700">
                <a:moveTo>
                  <a:pt x="0" y="0"/>
                </a:moveTo>
                <a:lnTo>
                  <a:pt x="0" y="393524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818875" y="2530724"/>
            <a:ext cx="735965" cy="393700"/>
          </a:xfrm>
          <a:prstGeom prst="rect">
            <a:avLst/>
          </a:prstGeom>
          <a:solidFill>
            <a:srgbClr val="B4A7D6"/>
          </a:solidFill>
        </p:spPr>
        <p:txBody>
          <a:bodyPr vert="horz" wrap="square" lIns="0" tIns="84455" rIns="0" bIns="0" rtlCol="0">
            <a:spAutoFit/>
          </a:bodyPr>
          <a:lstStyle/>
          <a:p>
            <a:pPr marL="85725">
              <a:lnSpc>
                <a:spcPct val="100000"/>
              </a:lnSpc>
              <a:spcBef>
                <a:spcPts val="665"/>
              </a:spcBef>
            </a:pPr>
            <a:r>
              <a:rPr sz="1400" b="1" dirty="0">
                <a:latin typeface="Arial"/>
                <a:cs typeface="Arial"/>
              </a:rPr>
              <a:t>firefox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103369" y="2382147"/>
            <a:ext cx="131445" cy="525145"/>
          </a:xfrm>
          <a:custGeom>
            <a:avLst/>
            <a:gdLst/>
            <a:ahLst/>
            <a:cxnLst/>
            <a:rect l="l" t="t" r="r" b="b"/>
            <a:pathLst>
              <a:path w="131445" h="525144">
                <a:moveTo>
                  <a:pt x="0" y="524699"/>
                </a:moveTo>
                <a:lnTo>
                  <a:pt x="0" y="131174"/>
                </a:lnTo>
                <a:lnTo>
                  <a:pt x="131174" y="0"/>
                </a:lnTo>
                <a:lnTo>
                  <a:pt x="131174" y="393524"/>
                </a:lnTo>
                <a:lnTo>
                  <a:pt x="0" y="524699"/>
                </a:lnTo>
                <a:close/>
              </a:path>
            </a:pathLst>
          </a:custGeom>
          <a:solidFill>
            <a:srgbClr val="8F85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451244" y="2382147"/>
            <a:ext cx="783590" cy="131445"/>
          </a:xfrm>
          <a:custGeom>
            <a:avLst/>
            <a:gdLst/>
            <a:ahLst/>
            <a:cxnLst/>
            <a:rect l="l" t="t" r="r" b="b"/>
            <a:pathLst>
              <a:path w="783590" h="131444">
                <a:moveTo>
                  <a:pt x="652124" y="131174"/>
                </a:moveTo>
                <a:lnTo>
                  <a:pt x="0" y="131174"/>
                </a:lnTo>
                <a:lnTo>
                  <a:pt x="131174" y="0"/>
                </a:lnTo>
                <a:lnTo>
                  <a:pt x="783299" y="0"/>
                </a:lnTo>
                <a:lnTo>
                  <a:pt x="652124" y="131174"/>
                </a:lnTo>
                <a:close/>
              </a:path>
            </a:pathLst>
          </a:custGeom>
          <a:solidFill>
            <a:srgbClr val="C3B8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451244" y="2382147"/>
            <a:ext cx="783590" cy="525145"/>
          </a:xfrm>
          <a:custGeom>
            <a:avLst/>
            <a:gdLst/>
            <a:ahLst/>
            <a:cxnLst/>
            <a:rect l="l" t="t" r="r" b="b"/>
            <a:pathLst>
              <a:path w="783590" h="525144">
                <a:moveTo>
                  <a:pt x="0" y="131174"/>
                </a:moveTo>
                <a:lnTo>
                  <a:pt x="131174" y="0"/>
                </a:lnTo>
                <a:lnTo>
                  <a:pt x="783299" y="0"/>
                </a:lnTo>
                <a:lnTo>
                  <a:pt x="783299" y="393524"/>
                </a:lnTo>
                <a:lnTo>
                  <a:pt x="652124" y="524699"/>
                </a:lnTo>
                <a:lnTo>
                  <a:pt x="0" y="524699"/>
                </a:lnTo>
                <a:lnTo>
                  <a:pt x="0" y="131174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451244" y="2382147"/>
            <a:ext cx="783590" cy="131445"/>
          </a:xfrm>
          <a:custGeom>
            <a:avLst/>
            <a:gdLst/>
            <a:ahLst/>
            <a:cxnLst/>
            <a:rect l="l" t="t" r="r" b="b"/>
            <a:pathLst>
              <a:path w="783590" h="131444">
                <a:moveTo>
                  <a:pt x="0" y="131174"/>
                </a:moveTo>
                <a:lnTo>
                  <a:pt x="652124" y="131174"/>
                </a:lnTo>
                <a:lnTo>
                  <a:pt x="783299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103369" y="2513322"/>
            <a:ext cx="0" cy="393700"/>
          </a:xfrm>
          <a:custGeom>
            <a:avLst/>
            <a:gdLst/>
            <a:ahLst/>
            <a:cxnLst/>
            <a:rect l="l" t="t" r="r" b="b"/>
            <a:pathLst>
              <a:path h="393700">
                <a:moveTo>
                  <a:pt x="0" y="0"/>
                </a:moveTo>
                <a:lnTo>
                  <a:pt x="0" y="393524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6451244" y="2513322"/>
            <a:ext cx="642620" cy="393700"/>
          </a:xfrm>
          <a:prstGeom prst="rect">
            <a:avLst/>
          </a:prstGeom>
          <a:solidFill>
            <a:srgbClr val="B4A7D6"/>
          </a:solidFill>
        </p:spPr>
        <p:txBody>
          <a:bodyPr vert="horz" wrap="square" lIns="0" tIns="84455" rIns="0" bIns="0" rtlCol="0">
            <a:spAutoFit/>
          </a:bodyPr>
          <a:lstStyle/>
          <a:p>
            <a:pPr marL="85725">
              <a:lnSpc>
                <a:spcPct val="100000"/>
              </a:lnSpc>
              <a:spcBef>
                <a:spcPts val="665"/>
              </a:spcBef>
            </a:pPr>
            <a:r>
              <a:rPr sz="1400" b="1" spc="-5" dirty="0">
                <a:latin typeface="Arial"/>
                <a:cs typeface="Arial"/>
              </a:rPr>
              <a:t>httpd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5450" y="1424524"/>
            <a:ext cx="7459345" cy="5133340"/>
          </a:xfrm>
          <a:custGeom>
            <a:avLst/>
            <a:gdLst/>
            <a:ahLst/>
            <a:cxnLst/>
            <a:rect l="l" t="t" r="r" b="b"/>
            <a:pathLst>
              <a:path w="7459345" h="5133340">
                <a:moveTo>
                  <a:pt x="0" y="0"/>
                </a:moveTo>
                <a:lnTo>
                  <a:pt x="7458899" y="0"/>
                </a:lnTo>
                <a:lnTo>
                  <a:pt x="7458899" y="5132999"/>
                </a:lnTo>
                <a:lnTo>
                  <a:pt x="0" y="5132999"/>
                </a:lnTo>
                <a:lnTo>
                  <a:pt x="0" y="0"/>
                </a:lnTo>
                <a:close/>
              </a:path>
            </a:pathLst>
          </a:custGeom>
          <a:solidFill>
            <a:srgbClr val="EEE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5450" y="1424524"/>
            <a:ext cx="7459345" cy="5133340"/>
          </a:xfrm>
          <a:custGeom>
            <a:avLst/>
            <a:gdLst/>
            <a:ahLst/>
            <a:cxnLst/>
            <a:rect l="l" t="t" r="r" b="b"/>
            <a:pathLst>
              <a:path w="7459345" h="5133340">
                <a:moveTo>
                  <a:pt x="0" y="0"/>
                </a:moveTo>
                <a:lnTo>
                  <a:pt x="7458899" y="0"/>
                </a:lnTo>
                <a:lnTo>
                  <a:pt x="7458899" y="5132999"/>
                </a:lnTo>
                <a:lnTo>
                  <a:pt x="0" y="5132999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8475" y="6066712"/>
            <a:ext cx="893444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VM</a:t>
            </a:r>
            <a:r>
              <a:rPr sz="1400" b="1" spc="-8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Server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0225" y="196024"/>
            <a:ext cx="5906770" cy="112649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70"/>
              </a:spcBef>
            </a:pPr>
            <a:r>
              <a:rPr spc="-10" dirty="0"/>
              <a:t>Very Simple </a:t>
            </a:r>
            <a:r>
              <a:rPr spc="-5" dirty="0"/>
              <a:t>Network</a:t>
            </a:r>
            <a:r>
              <a:rPr spc="-90" dirty="0"/>
              <a:t> </a:t>
            </a:r>
            <a:r>
              <a:rPr spc="-5" dirty="0"/>
              <a:t>using  </a:t>
            </a:r>
            <a:r>
              <a:rPr spc="-10" dirty="0"/>
              <a:t>Full System</a:t>
            </a:r>
            <a:r>
              <a:rPr spc="-50" dirty="0"/>
              <a:t> </a:t>
            </a:r>
            <a:r>
              <a:rPr spc="-5" dirty="0"/>
              <a:t>Virtualization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880450" y="4731675"/>
            <a:ext cx="2471420" cy="391795"/>
          </a:xfrm>
          <a:prstGeom prst="rect">
            <a:avLst/>
          </a:prstGeom>
          <a:solidFill>
            <a:srgbClr val="8B81D1"/>
          </a:solidFill>
          <a:ln w="19049">
            <a:solidFill>
              <a:srgbClr val="000000"/>
            </a:solidFill>
          </a:ln>
        </p:spPr>
        <p:txBody>
          <a:bodyPr vert="horz" wrap="square" lIns="0" tIns="78740" rIns="0" bIns="0" rtlCol="0">
            <a:spAutoFit/>
          </a:bodyPr>
          <a:lstStyle/>
          <a:p>
            <a:pPr marL="648970">
              <a:lnSpc>
                <a:spcPct val="100000"/>
              </a:lnSpc>
              <a:spcBef>
                <a:spcPts val="620"/>
              </a:spcBef>
            </a:pPr>
            <a:r>
              <a:rPr sz="1400" b="1" spc="-5" dirty="0">
                <a:solidFill>
                  <a:srgbClr val="FFFFFF"/>
                </a:solidFill>
                <a:latin typeface="Consolas"/>
                <a:cs typeface="Consolas"/>
              </a:rPr>
              <a:t>ovs-vswitchd</a:t>
            </a:r>
            <a:endParaRPr sz="1400">
              <a:latin typeface="Consolas"/>
              <a:cs typeface="Consola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2674" y="5199350"/>
            <a:ext cx="6995159" cy="675640"/>
          </a:xfrm>
          <a:prstGeom prst="rect">
            <a:avLst/>
          </a:prstGeom>
          <a:solidFill>
            <a:srgbClr val="3981BA"/>
          </a:solidFill>
          <a:ln w="19049">
            <a:solidFill>
              <a:srgbClr val="000000"/>
            </a:solidFill>
          </a:ln>
        </p:spPr>
        <p:txBody>
          <a:bodyPr vert="horz" wrap="square" lIns="0" tIns="78740" rIns="0" bIns="0" rtlCol="0">
            <a:spAutoFit/>
          </a:bodyPr>
          <a:lstStyle/>
          <a:p>
            <a:pPr marL="85725">
              <a:lnSpc>
                <a:spcPct val="100000"/>
              </a:lnSpc>
              <a:spcBef>
                <a:spcPts val="62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Linux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Kernel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83275" y="5254599"/>
            <a:ext cx="4168775" cy="391795"/>
          </a:xfrm>
          <a:prstGeom prst="rect">
            <a:avLst/>
          </a:prstGeom>
          <a:solidFill>
            <a:srgbClr val="8B81D1"/>
          </a:solidFill>
          <a:ln w="19049">
            <a:solidFill>
              <a:srgbClr val="000000"/>
            </a:solidFill>
          </a:ln>
        </p:spPr>
        <p:txBody>
          <a:bodyPr vert="horz" wrap="square" lIns="0" tIns="78740" rIns="0" bIns="0" rtlCol="0">
            <a:spAutoFit/>
          </a:bodyPr>
          <a:lstStyle/>
          <a:p>
            <a:pPr marL="85725">
              <a:lnSpc>
                <a:spcPct val="100000"/>
              </a:lnSpc>
              <a:spcBef>
                <a:spcPts val="620"/>
              </a:spcBef>
            </a:pPr>
            <a:r>
              <a:rPr sz="1400" b="1" spc="-5" dirty="0">
                <a:solidFill>
                  <a:srgbClr val="FFFFFF"/>
                </a:solidFill>
                <a:latin typeface="Consolas"/>
                <a:cs typeface="Consolas"/>
              </a:rPr>
              <a:t>openvswitch</a:t>
            </a:r>
            <a:r>
              <a:rPr sz="1400" b="1" spc="-385" dirty="0">
                <a:solidFill>
                  <a:srgbClr val="FFFFFF"/>
                </a:solidFill>
                <a:latin typeface="Consolas"/>
                <a:cs typeface="Consolas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kernel module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82674" y="1574350"/>
            <a:ext cx="3426460" cy="3026410"/>
          </a:xfrm>
          <a:custGeom>
            <a:avLst/>
            <a:gdLst/>
            <a:ahLst/>
            <a:cxnLst/>
            <a:rect l="l" t="t" r="r" b="b"/>
            <a:pathLst>
              <a:path w="3426460" h="3026410">
                <a:moveTo>
                  <a:pt x="0" y="0"/>
                </a:moveTo>
                <a:lnTo>
                  <a:pt x="3425999" y="0"/>
                </a:lnTo>
                <a:lnTo>
                  <a:pt x="3425999" y="3026099"/>
                </a:lnTo>
                <a:lnTo>
                  <a:pt x="0" y="3026099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2674" y="1574350"/>
            <a:ext cx="3426460" cy="3026410"/>
          </a:xfrm>
          <a:custGeom>
            <a:avLst/>
            <a:gdLst/>
            <a:ahLst/>
            <a:cxnLst/>
            <a:rect l="l" t="t" r="r" b="b"/>
            <a:pathLst>
              <a:path w="3426460" h="3026410">
                <a:moveTo>
                  <a:pt x="0" y="0"/>
                </a:moveTo>
                <a:lnTo>
                  <a:pt x="3425999" y="0"/>
                </a:lnTo>
                <a:lnTo>
                  <a:pt x="3425999" y="3026099"/>
                </a:lnTo>
                <a:lnTo>
                  <a:pt x="0" y="3026099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55699" y="4220113"/>
            <a:ext cx="73596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Host</a:t>
            </a:r>
            <a:r>
              <a:rPr sz="1400" b="1" spc="-8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VM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1375" y="2401974"/>
            <a:ext cx="1453515" cy="391795"/>
          </a:xfrm>
          <a:prstGeom prst="rect">
            <a:avLst/>
          </a:prstGeom>
          <a:solidFill>
            <a:srgbClr val="8BAB42"/>
          </a:solidFill>
          <a:ln w="19049">
            <a:solidFill>
              <a:srgbClr val="000000"/>
            </a:solidFill>
          </a:ln>
        </p:spPr>
        <p:txBody>
          <a:bodyPr vert="horz" wrap="square" lIns="0" tIns="78740" rIns="0" bIns="0" rtlCol="0">
            <a:spAutoFit/>
          </a:bodyPr>
          <a:lstStyle/>
          <a:p>
            <a:pPr marL="481965">
              <a:lnSpc>
                <a:spcPct val="100000"/>
              </a:lnSpc>
              <a:spcBef>
                <a:spcPts val="620"/>
              </a:spcBef>
            </a:pPr>
            <a:r>
              <a:rPr sz="1400" b="1" spc="-5" dirty="0">
                <a:solidFill>
                  <a:srgbClr val="FFFFFF"/>
                </a:solidFill>
                <a:latin typeface="Consolas"/>
                <a:cs typeface="Consolas"/>
              </a:rPr>
              <a:t>cupsd</a:t>
            </a:r>
            <a:endParaRPr sz="1400">
              <a:latin typeface="Consolas"/>
              <a:cs typeface="Consola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89074" y="3521224"/>
            <a:ext cx="3013710" cy="391795"/>
          </a:xfrm>
          <a:prstGeom prst="rect">
            <a:avLst/>
          </a:prstGeom>
          <a:solidFill>
            <a:srgbClr val="3981BA"/>
          </a:solidFill>
          <a:ln w="19049">
            <a:solidFill>
              <a:srgbClr val="000000"/>
            </a:solidFill>
          </a:ln>
        </p:spPr>
        <p:txBody>
          <a:bodyPr vert="horz" wrap="square" lIns="0" tIns="78740" rIns="0" bIns="0" rtlCol="0">
            <a:spAutoFit/>
          </a:bodyPr>
          <a:lstStyle/>
          <a:p>
            <a:pPr marL="968375">
              <a:lnSpc>
                <a:spcPct val="100000"/>
              </a:lnSpc>
              <a:spcBef>
                <a:spcPts val="62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Linux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Kernel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71375" y="2961600"/>
            <a:ext cx="3048635" cy="391795"/>
          </a:xfrm>
          <a:prstGeom prst="rect">
            <a:avLst/>
          </a:prstGeom>
          <a:solidFill>
            <a:srgbClr val="963334"/>
          </a:solidFill>
          <a:ln w="19049">
            <a:solidFill>
              <a:srgbClr val="000000"/>
            </a:solidFill>
          </a:ln>
        </p:spPr>
        <p:txBody>
          <a:bodyPr vert="horz" wrap="square" lIns="0" tIns="787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20"/>
              </a:spcBef>
            </a:pPr>
            <a:r>
              <a:rPr sz="1400" b="1" spc="-5" dirty="0">
                <a:solidFill>
                  <a:srgbClr val="FFFFFF"/>
                </a:solidFill>
                <a:latin typeface="Consolas"/>
                <a:cs typeface="Consolas"/>
              </a:rPr>
              <a:t>init</a:t>
            </a:r>
            <a:endParaRPr sz="1400">
              <a:latin typeface="Consolas"/>
              <a:cs typeface="Consola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17750" y="2401974"/>
            <a:ext cx="1453515" cy="391795"/>
          </a:xfrm>
          <a:prstGeom prst="rect">
            <a:avLst/>
          </a:prstGeom>
          <a:solidFill>
            <a:srgbClr val="D89F38"/>
          </a:solidFill>
          <a:ln w="19049">
            <a:solidFill>
              <a:srgbClr val="000000"/>
            </a:solidFill>
          </a:ln>
        </p:spPr>
        <p:txBody>
          <a:bodyPr vert="horz" wrap="square" lIns="0" tIns="787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20"/>
              </a:spcBef>
            </a:pPr>
            <a:r>
              <a:rPr sz="1400" b="1" spc="-5" dirty="0">
                <a:solidFill>
                  <a:srgbClr val="FFFFFF"/>
                </a:solidFill>
                <a:latin typeface="Consolas"/>
                <a:cs typeface="Consolas"/>
              </a:rPr>
              <a:t>bash</a:t>
            </a:r>
            <a:endParaRPr sz="1400">
              <a:latin typeface="Consolas"/>
              <a:cs typeface="Consola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17750" y="1842349"/>
            <a:ext cx="1453515" cy="391795"/>
          </a:xfrm>
          <a:prstGeom prst="rect">
            <a:avLst/>
          </a:prstGeom>
          <a:solidFill>
            <a:srgbClr val="8B81D1"/>
          </a:solidFill>
          <a:ln w="19049">
            <a:solidFill>
              <a:srgbClr val="000000"/>
            </a:solidFill>
          </a:ln>
        </p:spPr>
        <p:txBody>
          <a:bodyPr vert="horz" wrap="square" lIns="0" tIns="78105" rIns="0" bIns="0" rtlCol="0">
            <a:spAutoFit/>
          </a:bodyPr>
          <a:lstStyle/>
          <a:p>
            <a:pPr marL="384175">
              <a:lnSpc>
                <a:spcPct val="100000"/>
              </a:lnSpc>
              <a:spcBef>
                <a:spcPts val="615"/>
              </a:spcBef>
            </a:pPr>
            <a:r>
              <a:rPr sz="1400" b="1" spc="-5" dirty="0">
                <a:solidFill>
                  <a:srgbClr val="FFFFFF"/>
                </a:solidFill>
                <a:latin typeface="Consolas"/>
                <a:cs typeface="Consolas"/>
              </a:rPr>
              <a:t>firefox</a:t>
            </a:r>
            <a:endParaRPr sz="1400">
              <a:latin typeface="Consolas"/>
              <a:cs typeface="Consola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173087" y="4201032"/>
            <a:ext cx="727075" cy="391795"/>
          </a:xfrm>
          <a:custGeom>
            <a:avLst/>
            <a:gdLst/>
            <a:ahLst/>
            <a:cxnLst/>
            <a:rect l="l" t="t" r="r" b="b"/>
            <a:pathLst>
              <a:path w="727075" h="391795">
                <a:moveTo>
                  <a:pt x="0" y="0"/>
                </a:moveTo>
                <a:lnTo>
                  <a:pt x="726899" y="0"/>
                </a:lnTo>
                <a:lnTo>
                  <a:pt x="726899" y="391799"/>
                </a:lnTo>
                <a:lnTo>
                  <a:pt x="0" y="391799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182612" y="4210557"/>
            <a:ext cx="708025" cy="372745"/>
          </a:xfrm>
          <a:prstGeom prst="rect">
            <a:avLst/>
          </a:prstGeom>
          <a:solidFill>
            <a:srgbClr val="666666"/>
          </a:solidFill>
        </p:spPr>
        <p:txBody>
          <a:bodyPr vert="horz" wrap="square" lIns="0" tIns="69215" rIns="0" bIns="0" rtlCol="0">
            <a:spAutoFit/>
          </a:bodyPr>
          <a:lstStyle/>
          <a:p>
            <a:pPr marL="170815">
              <a:lnSpc>
                <a:spcPct val="100000"/>
              </a:lnSpc>
              <a:spcBef>
                <a:spcPts val="545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eth0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184441" y="4725804"/>
            <a:ext cx="727075" cy="391795"/>
          </a:xfrm>
          <a:prstGeom prst="rect">
            <a:avLst/>
          </a:prstGeom>
          <a:solidFill>
            <a:srgbClr val="666666"/>
          </a:solidFill>
          <a:ln w="19049">
            <a:solidFill>
              <a:srgbClr val="000000"/>
            </a:solidFill>
          </a:ln>
        </p:spPr>
        <p:txBody>
          <a:bodyPr vert="horz" wrap="square" lIns="0" tIns="78740" rIns="0" bIns="0" rtlCol="0">
            <a:spAutoFit/>
          </a:bodyPr>
          <a:lstStyle/>
          <a:p>
            <a:pPr marL="180340">
              <a:lnSpc>
                <a:spcPct val="100000"/>
              </a:lnSpc>
              <a:spcBef>
                <a:spcPts val="620"/>
              </a:spcBef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tap0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082678" y="4200357"/>
            <a:ext cx="727075" cy="391795"/>
          </a:xfrm>
          <a:custGeom>
            <a:avLst/>
            <a:gdLst/>
            <a:ahLst/>
            <a:cxnLst/>
            <a:rect l="l" t="t" r="r" b="b"/>
            <a:pathLst>
              <a:path w="727075" h="391795">
                <a:moveTo>
                  <a:pt x="0" y="0"/>
                </a:moveTo>
                <a:lnTo>
                  <a:pt x="726899" y="0"/>
                </a:lnTo>
                <a:lnTo>
                  <a:pt x="726899" y="391799"/>
                </a:lnTo>
                <a:lnTo>
                  <a:pt x="0" y="391799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263438" y="4295813"/>
            <a:ext cx="365760" cy="198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45"/>
              </a:lnSpc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eth0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081974" y="4721187"/>
            <a:ext cx="727075" cy="391795"/>
          </a:xfrm>
          <a:prstGeom prst="rect">
            <a:avLst/>
          </a:prstGeom>
          <a:solidFill>
            <a:srgbClr val="666666"/>
          </a:solidFill>
          <a:ln w="19049">
            <a:solidFill>
              <a:srgbClr val="000000"/>
            </a:solidFill>
          </a:ln>
        </p:spPr>
        <p:txBody>
          <a:bodyPr vert="horz" wrap="square" lIns="0" tIns="78740" rIns="0" bIns="0" rtlCol="0">
            <a:spAutoFit/>
          </a:bodyPr>
          <a:lstStyle/>
          <a:p>
            <a:pPr marL="180340">
              <a:lnSpc>
                <a:spcPct val="100000"/>
              </a:lnSpc>
              <a:spcBef>
                <a:spcPts val="620"/>
              </a:spcBef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tap1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081974" y="1574350"/>
            <a:ext cx="3426460" cy="3026410"/>
          </a:xfrm>
          <a:custGeom>
            <a:avLst/>
            <a:gdLst/>
            <a:ahLst/>
            <a:cxnLst/>
            <a:rect l="l" t="t" r="r" b="b"/>
            <a:pathLst>
              <a:path w="3426459" h="3026410">
                <a:moveTo>
                  <a:pt x="0" y="0"/>
                </a:moveTo>
                <a:lnTo>
                  <a:pt x="3425999" y="0"/>
                </a:lnTo>
                <a:lnTo>
                  <a:pt x="3425999" y="3026099"/>
                </a:lnTo>
                <a:lnTo>
                  <a:pt x="0" y="3026099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081974" y="1574350"/>
            <a:ext cx="3426460" cy="3026410"/>
          </a:xfrm>
          <a:custGeom>
            <a:avLst/>
            <a:gdLst/>
            <a:ahLst/>
            <a:cxnLst/>
            <a:rect l="l" t="t" r="r" b="b"/>
            <a:pathLst>
              <a:path w="3426459" h="3026410">
                <a:moveTo>
                  <a:pt x="0" y="0"/>
                </a:moveTo>
                <a:lnTo>
                  <a:pt x="3425999" y="0"/>
                </a:lnTo>
                <a:lnTo>
                  <a:pt x="3425999" y="3026099"/>
                </a:lnTo>
                <a:lnTo>
                  <a:pt x="0" y="3026099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698746" y="4220113"/>
            <a:ext cx="73596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Host</a:t>
            </a:r>
            <a:r>
              <a:rPr sz="1400" b="1" spc="-8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VM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70674" y="2401974"/>
            <a:ext cx="1453515" cy="391795"/>
          </a:xfrm>
          <a:prstGeom prst="rect">
            <a:avLst/>
          </a:prstGeom>
          <a:solidFill>
            <a:srgbClr val="8BAB42"/>
          </a:solidFill>
          <a:ln w="19049">
            <a:solidFill>
              <a:srgbClr val="000000"/>
            </a:solidFill>
          </a:ln>
        </p:spPr>
        <p:txBody>
          <a:bodyPr vert="horz" wrap="square" lIns="0" tIns="78740" rIns="0" bIns="0" rtlCol="0">
            <a:spAutoFit/>
          </a:bodyPr>
          <a:lstStyle/>
          <a:p>
            <a:pPr marL="481965">
              <a:lnSpc>
                <a:spcPct val="100000"/>
              </a:lnSpc>
              <a:spcBef>
                <a:spcPts val="620"/>
              </a:spcBef>
            </a:pPr>
            <a:r>
              <a:rPr sz="1400" b="1" spc="-5" dirty="0">
                <a:solidFill>
                  <a:srgbClr val="FFFFFF"/>
                </a:solidFill>
                <a:latin typeface="Consolas"/>
                <a:cs typeface="Consolas"/>
              </a:rPr>
              <a:t>cupsd</a:t>
            </a:r>
            <a:endParaRPr sz="1400">
              <a:latin typeface="Consolas"/>
              <a:cs typeface="Consola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88375" y="3521224"/>
            <a:ext cx="3013710" cy="391795"/>
          </a:xfrm>
          <a:prstGeom prst="rect">
            <a:avLst/>
          </a:prstGeom>
          <a:solidFill>
            <a:srgbClr val="3981BA"/>
          </a:solidFill>
          <a:ln w="19049">
            <a:solidFill>
              <a:srgbClr val="000000"/>
            </a:solidFill>
          </a:ln>
        </p:spPr>
        <p:txBody>
          <a:bodyPr vert="horz" wrap="square" lIns="0" tIns="78740" rIns="0" bIns="0" rtlCol="0">
            <a:spAutoFit/>
          </a:bodyPr>
          <a:lstStyle/>
          <a:p>
            <a:pPr marL="968375">
              <a:lnSpc>
                <a:spcPct val="100000"/>
              </a:lnSpc>
              <a:spcBef>
                <a:spcPts val="62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Linux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Kernel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70674" y="2961600"/>
            <a:ext cx="3048635" cy="391795"/>
          </a:xfrm>
          <a:prstGeom prst="rect">
            <a:avLst/>
          </a:prstGeom>
          <a:solidFill>
            <a:srgbClr val="963334"/>
          </a:solidFill>
          <a:ln w="19049">
            <a:solidFill>
              <a:srgbClr val="000000"/>
            </a:solidFill>
          </a:ln>
        </p:spPr>
        <p:txBody>
          <a:bodyPr vert="horz" wrap="square" lIns="0" tIns="787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20"/>
              </a:spcBef>
            </a:pPr>
            <a:r>
              <a:rPr sz="1400" b="1" spc="-5" dirty="0">
                <a:solidFill>
                  <a:srgbClr val="FFFFFF"/>
                </a:solidFill>
                <a:latin typeface="Consolas"/>
                <a:cs typeface="Consolas"/>
              </a:rPr>
              <a:t>init</a:t>
            </a:r>
            <a:endParaRPr sz="1400">
              <a:latin typeface="Consolas"/>
              <a:cs typeface="Consola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917050" y="2401974"/>
            <a:ext cx="1453515" cy="391795"/>
          </a:xfrm>
          <a:prstGeom prst="rect">
            <a:avLst/>
          </a:prstGeom>
          <a:solidFill>
            <a:srgbClr val="D89F38"/>
          </a:solidFill>
          <a:ln w="19049">
            <a:solidFill>
              <a:srgbClr val="000000"/>
            </a:solidFill>
          </a:ln>
        </p:spPr>
        <p:txBody>
          <a:bodyPr vert="horz" wrap="square" lIns="0" tIns="787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20"/>
              </a:spcBef>
            </a:pPr>
            <a:r>
              <a:rPr sz="1400" b="1" spc="-5" dirty="0">
                <a:solidFill>
                  <a:srgbClr val="FFFFFF"/>
                </a:solidFill>
                <a:latin typeface="Consolas"/>
                <a:cs typeface="Consolas"/>
              </a:rPr>
              <a:t>bash</a:t>
            </a:r>
            <a:endParaRPr sz="1400">
              <a:latin typeface="Consolas"/>
              <a:cs typeface="Consola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917050" y="1842349"/>
            <a:ext cx="1453515" cy="391795"/>
          </a:xfrm>
          <a:prstGeom prst="rect">
            <a:avLst/>
          </a:prstGeom>
          <a:solidFill>
            <a:srgbClr val="8B81D1"/>
          </a:solidFill>
          <a:ln w="19049">
            <a:solidFill>
              <a:srgbClr val="000000"/>
            </a:solidFill>
          </a:ln>
        </p:spPr>
        <p:txBody>
          <a:bodyPr vert="horz" wrap="square" lIns="0" tIns="78105" rIns="0" bIns="0" rtlCol="0">
            <a:spAutoFit/>
          </a:bodyPr>
          <a:lstStyle/>
          <a:p>
            <a:pPr marL="481965">
              <a:lnSpc>
                <a:spcPct val="100000"/>
              </a:lnSpc>
              <a:spcBef>
                <a:spcPts val="615"/>
              </a:spcBef>
            </a:pPr>
            <a:r>
              <a:rPr sz="1400" b="1" spc="-5" dirty="0">
                <a:solidFill>
                  <a:srgbClr val="FFFFFF"/>
                </a:solidFill>
                <a:latin typeface="Consolas"/>
                <a:cs typeface="Consolas"/>
              </a:rPr>
              <a:t>httpd</a:t>
            </a:r>
            <a:endParaRPr sz="1400">
              <a:latin typeface="Consolas"/>
              <a:cs typeface="Consolas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082686" y="4201032"/>
            <a:ext cx="727075" cy="391795"/>
          </a:xfrm>
          <a:custGeom>
            <a:avLst/>
            <a:gdLst/>
            <a:ahLst/>
            <a:cxnLst/>
            <a:rect l="l" t="t" r="r" b="b"/>
            <a:pathLst>
              <a:path w="727075" h="391795">
                <a:moveTo>
                  <a:pt x="0" y="0"/>
                </a:moveTo>
                <a:lnTo>
                  <a:pt x="726899" y="0"/>
                </a:lnTo>
                <a:lnTo>
                  <a:pt x="726899" y="391799"/>
                </a:lnTo>
                <a:lnTo>
                  <a:pt x="0" y="391799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4091856" y="4210557"/>
            <a:ext cx="708660" cy="372110"/>
          </a:xfrm>
          <a:prstGeom prst="rect">
            <a:avLst/>
          </a:prstGeom>
          <a:solidFill>
            <a:srgbClr val="666666"/>
          </a:solidFill>
        </p:spPr>
        <p:txBody>
          <a:bodyPr vert="horz" wrap="square" lIns="0" tIns="69215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545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eth0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347900" y="4298063"/>
            <a:ext cx="66802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10.0.0.1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953475" y="4298063"/>
            <a:ext cx="66802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10.0.0.2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5450" y="1424524"/>
            <a:ext cx="7459345" cy="5133340"/>
          </a:xfrm>
          <a:custGeom>
            <a:avLst/>
            <a:gdLst/>
            <a:ahLst/>
            <a:cxnLst/>
            <a:rect l="l" t="t" r="r" b="b"/>
            <a:pathLst>
              <a:path w="7459345" h="5133340">
                <a:moveTo>
                  <a:pt x="0" y="0"/>
                </a:moveTo>
                <a:lnTo>
                  <a:pt x="7458899" y="0"/>
                </a:lnTo>
                <a:lnTo>
                  <a:pt x="7458899" y="5132999"/>
                </a:lnTo>
                <a:lnTo>
                  <a:pt x="0" y="5132999"/>
                </a:lnTo>
                <a:lnTo>
                  <a:pt x="0" y="0"/>
                </a:lnTo>
                <a:close/>
              </a:path>
            </a:pathLst>
          </a:custGeom>
          <a:solidFill>
            <a:srgbClr val="EEE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5450" y="1424524"/>
            <a:ext cx="7459345" cy="5133340"/>
          </a:xfrm>
          <a:custGeom>
            <a:avLst/>
            <a:gdLst/>
            <a:ahLst/>
            <a:cxnLst/>
            <a:rect l="l" t="t" r="r" b="b"/>
            <a:pathLst>
              <a:path w="7459345" h="5133340">
                <a:moveTo>
                  <a:pt x="0" y="0"/>
                </a:moveTo>
                <a:lnTo>
                  <a:pt x="7458899" y="0"/>
                </a:lnTo>
                <a:lnTo>
                  <a:pt x="7458899" y="5132999"/>
                </a:lnTo>
                <a:lnTo>
                  <a:pt x="0" y="5132999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8475" y="6066712"/>
            <a:ext cx="129730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Server </a:t>
            </a:r>
            <a:r>
              <a:rPr sz="1400" b="1" dirty="0">
                <a:latin typeface="Arial"/>
                <a:cs typeface="Arial"/>
              </a:rPr>
              <a:t>(or</a:t>
            </a:r>
            <a:r>
              <a:rPr sz="1400" b="1" spc="-9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VM!)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70"/>
              </a:spcBef>
            </a:pPr>
            <a:r>
              <a:rPr spc="-10" dirty="0"/>
              <a:t>Very Simple </a:t>
            </a:r>
            <a:r>
              <a:rPr spc="-5" dirty="0"/>
              <a:t>Network</a:t>
            </a:r>
            <a:r>
              <a:rPr spc="-90" dirty="0"/>
              <a:t> </a:t>
            </a:r>
            <a:r>
              <a:rPr spc="-5" dirty="0"/>
              <a:t>using  </a:t>
            </a:r>
            <a:r>
              <a:rPr spc="-10" dirty="0"/>
              <a:t>Lightweight</a:t>
            </a:r>
            <a:r>
              <a:rPr spc="-35" dirty="0"/>
              <a:t> </a:t>
            </a:r>
            <a:r>
              <a:rPr spc="-5" dirty="0"/>
              <a:t>Virtualization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880450" y="4731675"/>
            <a:ext cx="2471420" cy="391795"/>
          </a:xfrm>
          <a:prstGeom prst="rect">
            <a:avLst/>
          </a:prstGeom>
          <a:solidFill>
            <a:srgbClr val="8B81D1"/>
          </a:solidFill>
          <a:ln w="19049">
            <a:solidFill>
              <a:srgbClr val="000000"/>
            </a:solidFill>
          </a:ln>
        </p:spPr>
        <p:txBody>
          <a:bodyPr vert="horz" wrap="square" lIns="0" tIns="78740" rIns="0" bIns="0" rtlCol="0">
            <a:spAutoFit/>
          </a:bodyPr>
          <a:lstStyle/>
          <a:p>
            <a:pPr marL="648970">
              <a:lnSpc>
                <a:spcPct val="100000"/>
              </a:lnSpc>
              <a:spcBef>
                <a:spcPts val="620"/>
              </a:spcBef>
            </a:pPr>
            <a:r>
              <a:rPr sz="1400" b="1" spc="-5" dirty="0">
                <a:solidFill>
                  <a:srgbClr val="FFFFFF"/>
                </a:solidFill>
                <a:latin typeface="Consolas"/>
                <a:cs typeface="Consolas"/>
              </a:rPr>
              <a:t>ovs-vswitchd</a:t>
            </a:r>
            <a:endParaRPr sz="1400">
              <a:latin typeface="Consolas"/>
              <a:cs typeface="Consola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2674" y="5199350"/>
            <a:ext cx="6995159" cy="675640"/>
          </a:xfrm>
          <a:prstGeom prst="rect">
            <a:avLst/>
          </a:prstGeom>
          <a:solidFill>
            <a:srgbClr val="3981BA"/>
          </a:solidFill>
          <a:ln w="19049">
            <a:solidFill>
              <a:srgbClr val="000000"/>
            </a:solidFill>
          </a:ln>
        </p:spPr>
        <p:txBody>
          <a:bodyPr vert="horz" wrap="square" lIns="0" tIns="78740" rIns="0" bIns="0" rtlCol="0">
            <a:spAutoFit/>
          </a:bodyPr>
          <a:lstStyle/>
          <a:p>
            <a:pPr marL="85725">
              <a:lnSpc>
                <a:spcPct val="100000"/>
              </a:lnSpc>
              <a:spcBef>
                <a:spcPts val="62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Linux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Kernel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83275" y="5254599"/>
            <a:ext cx="4168775" cy="391795"/>
          </a:xfrm>
          <a:prstGeom prst="rect">
            <a:avLst/>
          </a:prstGeom>
          <a:solidFill>
            <a:srgbClr val="8B81D1"/>
          </a:solidFill>
          <a:ln w="19049">
            <a:solidFill>
              <a:srgbClr val="000000"/>
            </a:solidFill>
          </a:ln>
        </p:spPr>
        <p:txBody>
          <a:bodyPr vert="horz" wrap="square" lIns="0" tIns="78740" rIns="0" bIns="0" rtlCol="0">
            <a:spAutoFit/>
          </a:bodyPr>
          <a:lstStyle/>
          <a:p>
            <a:pPr marL="85725">
              <a:lnSpc>
                <a:spcPct val="100000"/>
              </a:lnSpc>
              <a:spcBef>
                <a:spcPts val="620"/>
              </a:spcBef>
            </a:pPr>
            <a:r>
              <a:rPr sz="1400" b="1" spc="-5" dirty="0">
                <a:solidFill>
                  <a:srgbClr val="FFFFFF"/>
                </a:solidFill>
                <a:latin typeface="Consolas"/>
                <a:cs typeface="Consolas"/>
              </a:rPr>
              <a:t>openvswitch</a:t>
            </a:r>
            <a:r>
              <a:rPr sz="1400" b="1" spc="-385" dirty="0">
                <a:solidFill>
                  <a:srgbClr val="FFFFFF"/>
                </a:solidFill>
                <a:latin typeface="Consolas"/>
                <a:cs typeface="Consolas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kernel module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82674" y="1574350"/>
            <a:ext cx="3426460" cy="3026410"/>
          </a:xfrm>
          <a:custGeom>
            <a:avLst/>
            <a:gdLst/>
            <a:ahLst/>
            <a:cxnLst/>
            <a:rect l="l" t="t" r="r" b="b"/>
            <a:pathLst>
              <a:path w="3426460" h="3026410">
                <a:moveTo>
                  <a:pt x="0" y="0"/>
                </a:moveTo>
                <a:lnTo>
                  <a:pt x="3425999" y="0"/>
                </a:lnTo>
                <a:lnTo>
                  <a:pt x="3425999" y="3026099"/>
                </a:lnTo>
                <a:lnTo>
                  <a:pt x="0" y="3026099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2674" y="1574350"/>
            <a:ext cx="3426460" cy="3026410"/>
          </a:xfrm>
          <a:custGeom>
            <a:avLst/>
            <a:gdLst/>
            <a:ahLst/>
            <a:cxnLst/>
            <a:rect l="l" t="t" r="r" b="b"/>
            <a:pathLst>
              <a:path w="3426460" h="3026410">
                <a:moveTo>
                  <a:pt x="0" y="0"/>
                </a:moveTo>
                <a:lnTo>
                  <a:pt x="3425999" y="0"/>
                </a:lnTo>
                <a:lnTo>
                  <a:pt x="3425999" y="3026099"/>
                </a:lnTo>
                <a:lnTo>
                  <a:pt x="0" y="3026099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55699" y="4220113"/>
            <a:ext cx="191198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Network Namespace</a:t>
            </a:r>
            <a:r>
              <a:rPr sz="1400" b="1" spc="-8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17750" y="1842349"/>
            <a:ext cx="1453515" cy="391795"/>
          </a:xfrm>
          <a:prstGeom prst="rect">
            <a:avLst/>
          </a:prstGeom>
          <a:solidFill>
            <a:srgbClr val="8B81D1"/>
          </a:solidFill>
          <a:ln w="19049">
            <a:solidFill>
              <a:srgbClr val="000000"/>
            </a:solidFill>
          </a:ln>
        </p:spPr>
        <p:txBody>
          <a:bodyPr vert="horz" wrap="square" lIns="0" tIns="78105" rIns="0" bIns="0" rtlCol="0">
            <a:spAutoFit/>
          </a:bodyPr>
          <a:lstStyle/>
          <a:p>
            <a:pPr marL="384175">
              <a:lnSpc>
                <a:spcPct val="100000"/>
              </a:lnSpc>
              <a:spcBef>
                <a:spcPts val="615"/>
              </a:spcBef>
            </a:pPr>
            <a:r>
              <a:rPr sz="1400" b="1" spc="-5" dirty="0">
                <a:solidFill>
                  <a:srgbClr val="FFFFFF"/>
                </a:solidFill>
                <a:latin typeface="Consolas"/>
                <a:cs typeface="Consolas"/>
              </a:rPr>
              <a:t>firefox</a:t>
            </a:r>
            <a:endParaRPr sz="1400">
              <a:latin typeface="Consolas"/>
              <a:cs typeface="Consola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78764" y="4725804"/>
            <a:ext cx="729615" cy="391795"/>
          </a:xfrm>
          <a:prstGeom prst="rect">
            <a:avLst/>
          </a:prstGeom>
          <a:solidFill>
            <a:srgbClr val="666666"/>
          </a:solidFill>
          <a:ln w="19049">
            <a:solidFill>
              <a:srgbClr val="000000"/>
            </a:solidFill>
          </a:ln>
        </p:spPr>
        <p:txBody>
          <a:bodyPr vert="horz" wrap="square" lIns="0" tIns="78740" rIns="0" bIns="0" rtlCol="0">
            <a:spAutoFit/>
          </a:bodyPr>
          <a:lstStyle/>
          <a:p>
            <a:pPr marL="136525">
              <a:lnSpc>
                <a:spcPct val="100000"/>
              </a:lnSpc>
              <a:spcBef>
                <a:spcPts val="62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veth1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082678" y="4200357"/>
            <a:ext cx="727075" cy="391795"/>
          </a:xfrm>
          <a:custGeom>
            <a:avLst/>
            <a:gdLst/>
            <a:ahLst/>
            <a:cxnLst/>
            <a:rect l="l" t="t" r="r" b="b"/>
            <a:pathLst>
              <a:path w="727075" h="391795">
                <a:moveTo>
                  <a:pt x="0" y="0"/>
                </a:moveTo>
                <a:lnTo>
                  <a:pt x="726899" y="0"/>
                </a:lnTo>
                <a:lnTo>
                  <a:pt x="726899" y="391799"/>
                </a:lnTo>
                <a:lnTo>
                  <a:pt x="0" y="391799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263438" y="4295813"/>
            <a:ext cx="365760" cy="198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45"/>
              </a:lnSpc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eth0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81974" y="4721187"/>
            <a:ext cx="727710" cy="391795"/>
          </a:xfrm>
          <a:prstGeom prst="rect">
            <a:avLst/>
          </a:prstGeom>
          <a:solidFill>
            <a:srgbClr val="666666"/>
          </a:solidFill>
          <a:ln w="19049">
            <a:solidFill>
              <a:srgbClr val="000000"/>
            </a:solidFill>
          </a:ln>
        </p:spPr>
        <p:txBody>
          <a:bodyPr vert="horz" wrap="square" lIns="0" tIns="78740" rIns="0" bIns="0" rtlCol="0">
            <a:spAutoFit/>
          </a:bodyPr>
          <a:lstStyle/>
          <a:p>
            <a:pPr marL="130810">
              <a:lnSpc>
                <a:spcPct val="100000"/>
              </a:lnSpc>
              <a:spcBef>
                <a:spcPts val="62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veth2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081974" y="1574350"/>
            <a:ext cx="3426460" cy="3026410"/>
          </a:xfrm>
          <a:custGeom>
            <a:avLst/>
            <a:gdLst/>
            <a:ahLst/>
            <a:cxnLst/>
            <a:rect l="l" t="t" r="r" b="b"/>
            <a:pathLst>
              <a:path w="3426459" h="3026410">
                <a:moveTo>
                  <a:pt x="0" y="0"/>
                </a:moveTo>
                <a:lnTo>
                  <a:pt x="3425999" y="0"/>
                </a:lnTo>
                <a:lnTo>
                  <a:pt x="3425999" y="3026099"/>
                </a:lnTo>
                <a:lnTo>
                  <a:pt x="0" y="3026099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081974" y="1574350"/>
            <a:ext cx="3426460" cy="3026410"/>
          </a:xfrm>
          <a:custGeom>
            <a:avLst/>
            <a:gdLst/>
            <a:ahLst/>
            <a:cxnLst/>
            <a:rect l="l" t="t" r="r" b="b"/>
            <a:pathLst>
              <a:path w="3426459" h="3026410">
                <a:moveTo>
                  <a:pt x="0" y="0"/>
                </a:moveTo>
                <a:lnTo>
                  <a:pt x="3425999" y="0"/>
                </a:lnTo>
                <a:lnTo>
                  <a:pt x="3425999" y="3026099"/>
                </a:lnTo>
                <a:lnTo>
                  <a:pt x="0" y="3026099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523041" y="4220113"/>
            <a:ext cx="191198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Network Namespace</a:t>
            </a:r>
            <a:r>
              <a:rPr sz="1400" b="1" spc="-8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17050" y="1842349"/>
            <a:ext cx="1453515" cy="391795"/>
          </a:xfrm>
          <a:prstGeom prst="rect">
            <a:avLst/>
          </a:prstGeom>
          <a:solidFill>
            <a:srgbClr val="8B81D1"/>
          </a:solidFill>
          <a:ln w="19049">
            <a:solidFill>
              <a:srgbClr val="000000"/>
            </a:solidFill>
          </a:ln>
        </p:spPr>
        <p:txBody>
          <a:bodyPr vert="horz" wrap="square" lIns="0" tIns="78105" rIns="0" bIns="0" rtlCol="0">
            <a:spAutoFit/>
          </a:bodyPr>
          <a:lstStyle/>
          <a:p>
            <a:pPr marL="481965">
              <a:lnSpc>
                <a:spcPct val="100000"/>
              </a:lnSpc>
              <a:spcBef>
                <a:spcPts val="615"/>
              </a:spcBef>
            </a:pPr>
            <a:r>
              <a:rPr sz="1400" b="1" spc="-5" dirty="0">
                <a:solidFill>
                  <a:srgbClr val="FFFFFF"/>
                </a:solidFill>
                <a:latin typeface="Consolas"/>
                <a:cs typeface="Consolas"/>
              </a:rPr>
              <a:t>httpd</a:t>
            </a:r>
            <a:endParaRPr sz="1400">
              <a:latin typeface="Consolas"/>
              <a:cs typeface="Consola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082686" y="4201032"/>
            <a:ext cx="727075" cy="391795"/>
          </a:xfrm>
          <a:custGeom>
            <a:avLst/>
            <a:gdLst/>
            <a:ahLst/>
            <a:cxnLst/>
            <a:rect l="l" t="t" r="r" b="b"/>
            <a:pathLst>
              <a:path w="727075" h="391795">
                <a:moveTo>
                  <a:pt x="0" y="0"/>
                </a:moveTo>
                <a:lnTo>
                  <a:pt x="726899" y="0"/>
                </a:lnTo>
                <a:lnTo>
                  <a:pt x="726899" y="391799"/>
                </a:lnTo>
                <a:lnTo>
                  <a:pt x="0" y="391799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091856" y="4210557"/>
            <a:ext cx="708025" cy="372110"/>
          </a:xfrm>
          <a:prstGeom prst="rect">
            <a:avLst/>
          </a:prstGeom>
          <a:solidFill>
            <a:srgbClr val="666666"/>
          </a:solidFill>
        </p:spPr>
        <p:txBody>
          <a:bodyPr vert="horz" wrap="square" lIns="0" tIns="69215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545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eth0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446137" y="4583307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9049"/>
                </a:lnTo>
                <a:lnTo>
                  <a:pt x="0" y="0"/>
                </a:lnTo>
                <a:close/>
              </a:path>
            </a:pathLst>
          </a:custGeom>
          <a:solidFill>
            <a:srgbClr val="66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446137" y="4583307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9049"/>
                </a:lnTo>
                <a:lnTo>
                  <a:pt x="0" y="0"/>
                </a:lnTo>
                <a:close/>
              </a:path>
            </a:pathLst>
          </a:custGeom>
          <a:solidFill>
            <a:srgbClr val="66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445425" y="4592832"/>
            <a:ext cx="1270" cy="128905"/>
          </a:xfrm>
          <a:custGeom>
            <a:avLst/>
            <a:gdLst/>
            <a:ahLst/>
            <a:cxnLst/>
            <a:rect l="l" t="t" r="r" b="b"/>
            <a:pathLst>
              <a:path w="1270" h="128904">
                <a:moveTo>
                  <a:pt x="355" y="-19049"/>
                </a:moveTo>
                <a:lnTo>
                  <a:pt x="355" y="147404"/>
                </a:lnTo>
              </a:path>
            </a:pathLst>
          </a:custGeom>
          <a:ln w="38811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547891" y="4592832"/>
            <a:ext cx="0" cy="133350"/>
          </a:xfrm>
          <a:custGeom>
            <a:avLst/>
            <a:gdLst/>
            <a:ahLst/>
            <a:cxnLst/>
            <a:rect l="l" t="t" r="r" b="b"/>
            <a:pathLst>
              <a:path h="133350">
                <a:moveTo>
                  <a:pt x="0" y="0"/>
                </a:moveTo>
                <a:lnTo>
                  <a:pt x="0" y="132971"/>
                </a:lnTo>
              </a:path>
            </a:pathLst>
          </a:custGeom>
          <a:ln w="3809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173087" y="4201032"/>
            <a:ext cx="727075" cy="391795"/>
          </a:xfrm>
          <a:custGeom>
            <a:avLst/>
            <a:gdLst/>
            <a:ahLst/>
            <a:cxnLst/>
            <a:rect l="l" t="t" r="r" b="b"/>
            <a:pathLst>
              <a:path w="727075" h="391795">
                <a:moveTo>
                  <a:pt x="0" y="0"/>
                </a:moveTo>
                <a:lnTo>
                  <a:pt x="726899" y="0"/>
                </a:lnTo>
                <a:lnTo>
                  <a:pt x="726899" y="391799"/>
                </a:lnTo>
                <a:lnTo>
                  <a:pt x="0" y="391799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188289" y="4210557"/>
            <a:ext cx="706120" cy="372745"/>
          </a:xfrm>
          <a:prstGeom prst="rect">
            <a:avLst/>
          </a:prstGeom>
          <a:solidFill>
            <a:srgbClr val="666666"/>
          </a:solidFill>
        </p:spPr>
        <p:txBody>
          <a:bodyPr vert="horz" wrap="square" lIns="0" tIns="69215" rIns="0" bIns="0" rtlCol="0">
            <a:spAutoFit/>
          </a:bodyPr>
          <a:lstStyle/>
          <a:p>
            <a:pPr marL="165100">
              <a:lnSpc>
                <a:spcPct val="100000"/>
              </a:lnSpc>
              <a:spcBef>
                <a:spcPts val="545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eth0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186150" y="3885213"/>
            <a:ext cx="158432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929005" algn="l"/>
              </a:tabLst>
            </a:pPr>
            <a:r>
              <a:rPr sz="1400" spc="-5" dirty="0">
                <a:latin typeface="Arial"/>
                <a:cs typeface="Arial"/>
              </a:rPr>
              <a:t>10.0.0.</a:t>
            </a:r>
            <a:r>
              <a:rPr sz="1400" dirty="0">
                <a:latin typeface="Arial"/>
                <a:cs typeface="Arial"/>
              </a:rPr>
              <a:t>1	</a:t>
            </a:r>
            <a:r>
              <a:rPr sz="1400" spc="-5" dirty="0">
                <a:latin typeface="Arial"/>
                <a:cs typeface="Arial"/>
              </a:rPr>
              <a:t>10.0.0.2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5450" y="1318274"/>
            <a:ext cx="7459345" cy="5133340"/>
          </a:xfrm>
          <a:custGeom>
            <a:avLst/>
            <a:gdLst/>
            <a:ahLst/>
            <a:cxnLst/>
            <a:rect l="l" t="t" r="r" b="b"/>
            <a:pathLst>
              <a:path w="7459345" h="5133340">
                <a:moveTo>
                  <a:pt x="0" y="0"/>
                </a:moveTo>
                <a:lnTo>
                  <a:pt x="7458899" y="0"/>
                </a:lnTo>
                <a:lnTo>
                  <a:pt x="7458899" y="5132999"/>
                </a:lnTo>
                <a:lnTo>
                  <a:pt x="0" y="5132999"/>
                </a:lnTo>
                <a:lnTo>
                  <a:pt x="0" y="0"/>
                </a:lnTo>
                <a:close/>
              </a:path>
            </a:pathLst>
          </a:custGeom>
          <a:solidFill>
            <a:srgbClr val="EEE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5450" y="1318274"/>
            <a:ext cx="7459345" cy="5133340"/>
          </a:xfrm>
          <a:custGeom>
            <a:avLst/>
            <a:gdLst/>
            <a:ahLst/>
            <a:cxnLst/>
            <a:rect l="l" t="t" r="r" b="b"/>
            <a:pathLst>
              <a:path w="7459345" h="5133340">
                <a:moveTo>
                  <a:pt x="0" y="0"/>
                </a:moveTo>
                <a:lnTo>
                  <a:pt x="7458899" y="0"/>
                </a:lnTo>
                <a:lnTo>
                  <a:pt x="7458899" y="5132999"/>
                </a:lnTo>
                <a:lnTo>
                  <a:pt x="0" y="5132999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8475" y="5960462"/>
            <a:ext cx="146748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Root</a:t>
            </a:r>
            <a:r>
              <a:rPr sz="1400" b="1" spc="-7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Namespace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70"/>
              </a:spcBef>
            </a:pPr>
            <a:r>
              <a:rPr spc="-5" dirty="0"/>
              <a:t>Mechanism: Network Namespaces  and </a:t>
            </a:r>
            <a:r>
              <a:rPr spc="-10" dirty="0"/>
              <a:t>Virtual Ethernet</a:t>
            </a:r>
            <a:r>
              <a:rPr spc="-35" dirty="0"/>
              <a:t> </a:t>
            </a:r>
            <a:r>
              <a:rPr spc="-5" dirty="0"/>
              <a:t>Pairs</a:t>
            </a:r>
          </a:p>
        </p:txBody>
      </p:sp>
      <p:sp>
        <p:nvSpPr>
          <p:cNvPr id="6" name="object 6"/>
          <p:cNvSpPr/>
          <p:nvPr/>
        </p:nvSpPr>
        <p:spPr>
          <a:xfrm>
            <a:off x="482674" y="1574350"/>
            <a:ext cx="3426460" cy="3026410"/>
          </a:xfrm>
          <a:custGeom>
            <a:avLst/>
            <a:gdLst/>
            <a:ahLst/>
            <a:cxnLst/>
            <a:rect l="l" t="t" r="r" b="b"/>
            <a:pathLst>
              <a:path w="3426460" h="3026410">
                <a:moveTo>
                  <a:pt x="0" y="0"/>
                </a:moveTo>
                <a:lnTo>
                  <a:pt x="3425999" y="0"/>
                </a:lnTo>
                <a:lnTo>
                  <a:pt x="3425999" y="3026099"/>
                </a:lnTo>
                <a:lnTo>
                  <a:pt x="0" y="3026099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2674" y="1574350"/>
            <a:ext cx="3426460" cy="3026410"/>
          </a:xfrm>
          <a:custGeom>
            <a:avLst/>
            <a:gdLst/>
            <a:ahLst/>
            <a:cxnLst/>
            <a:rect l="l" t="t" r="r" b="b"/>
            <a:pathLst>
              <a:path w="3426460" h="3026410">
                <a:moveTo>
                  <a:pt x="0" y="0"/>
                </a:moveTo>
                <a:lnTo>
                  <a:pt x="3425999" y="0"/>
                </a:lnTo>
                <a:lnTo>
                  <a:pt x="3425999" y="3026099"/>
                </a:lnTo>
                <a:lnTo>
                  <a:pt x="0" y="3026099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55699" y="4220113"/>
            <a:ext cx="191198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Network Namespace</a:t>
            </a:r>
            <a:r>
              <a:rPr sz="1400" b="1" spc="-8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17750" y="1842349"/>
            <a:ext cx="1453515" cy="391795"/>
          </a:xfrm>
          <a:prstGeom prst="rect">
            <a:avLst/>
          </a:prstGeom>
          <a:solidFill>
            <a:srgbClr val="8B81D1"/>
          </a:solidFill>
          <a:ln w="19049">
            <a:solidFill>
              <a:srgbClr val="000000"/>
            </a:solidFill>
          </a:ln>
        </p:spPr>
        <p:txBody>
          <a:bodyPr vert="horz" wrap="square" lIns="0" tIns="78105" rIns="0" bIns="0" rtlCol="0">
            <a:spAutoFit/>
          </a:bodyPr>
          <a:lstStyle/>
          <a:p>
            <a:pPr marL="384175">
              <a:lnSpc>
                <a:spcPct val="100000"/>
              </a:lnSpc>
              <a:spcBef>
                <a:spcPts val="615"/>
              </a:spcBef>
            </a:pPr>
            <a:r>
              <a:rPr sz="1400" b="1" spc="-5" dirty="0">
                <a:solidFill>
                  <a:srgbClr val="FFFFFF"/>
                </a:solidFill>
                <a:latin typeface="Consolas"/>
                <a:cs typeface="Consolas"/>
              </a:rPr>
              <a:t>firefox</a:t>
            </a:r>
            <a:endParaRPr sz="1400">
              <a:latin typeface="Consolas"/>
              <a:cs typeface="Consola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78764" y="5259204"/>
            <a:ext cx="729615" cy="391795"/>
          </a:xfrm>
          <a:prstGeom prst="rect">
            <a:avLst/>
          </a:prstGeom>
          <a:solidFill>
            <a:srgbClr val="666666"/>
          </a:solidFill>
          <a:ln w="19049">
            <a:solidFill>
              <a:srgbClr val="000000"/>
            </a:solidFill>
          </a:ln>
        </p:spPr>
        <p:txBody>
          <a:bodyPr vert="horz" wrap="square" lIns="0" tIns="78740" rIns="0" bIns="0" rtlCol="0">
            <a:spAutoFit/>
          </a:bodyPr>
          <a:lstStyle/>
          <a:p>
            <a:pPr marL="136525">
              <a:lnSpc>
                <a:spcPct val="100000"/>
              </a:lnSpc>
              <a:spcBef>
                <a:spcPts val="62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veth1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082678" y="4200357"/>
            <a:ext cx="727075" cy="391795"/>
          </a:xfrm>
          <a:custGeom>
            <a:avLst/>
            <a:gdLst/>
            <a:ahLst/>
            <a:cxnLst/>
            <a:rect l="l" t="t" r="r" b="b"/>
            <a:pathLst>
              <a:path w="727075" h="391795">
                <a:moveTo>
                  <a:pt x="0" y="0"/>
                </a:moveTo>
                <a:lnTo>
                  <a:pt x="726899" y="0"/>
                </a:lnTo>
                <a:lnTo>
                  <a:pt x="726899" y="391799"/>
                </a:lnTo>
                <a:lnTo>
                  <a:pt x="0" y="391799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263438" y="4295813"/>
            <a:ext cx="365760" cy="198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45"/>
              </a:lnSpc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eth0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81974" y="5254587"/>
            <a:ext cx="727710" cy="391795"/>
          </a:xfrm>
          <a:prstGeom prst="rect">
            <a:avLst/>
          </a:prstGeom>
          <a:solidFill>
            <a:srgbClr val="666666"/>
          </a:solidFill>
          <a:ln w="19049">
            <a:solidFill>
              <a:srgbClr val="000000"/>
            </a:solidFill>
          </a:ln>
        </p:spPr>
        <p:txBody>
          <a:bodyPr vert="horz" wrap="square" lIns="0" tIns="78105" rIns="0" bIns="0" rtlCol="0">
            <a:spAutoFit/>
          </a:bodyPr>
          <a:lstStyle/>
          <a:p>
            <a:pPr marL="130810">
              <a:lnSpc>
                <a:spcPct val="100000"/>
              </a:lnSpc>
              <a:spcBef>
                <a:spcPts val="615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veth2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081974" y="1574350"/>
            <a:ext cx="3426460" cy="3026410"/>
          </a:xfrm>
          <a:custGeom>
            <a:avLst/>
            <a:gdLst/>
            <a:ahLst/>
            <a:cxnLst/>
            <a:rect l="l" t="t" r="r" b="b"/>
            <a:pathLst>
              <a:path w="3426459" h="3026410">
                <a:moveTo>
                  <a:pt x="0" y="0"/>
                </a:moveTo>
                <a:lnTo>
                  <a:pt x="3425999" y="0"/>
                </a:lnTo>
                <a:lnTo>
                  <a:pt x="3425999" y="3026099"/>
                </a:lnTo>
                <a:lnTo>
                  <a:pt x="0" y="3026099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081974" y="1574350"/>
            <a:ext cx="3426460" cy="3026410"/>
          </a:xfrm>
          <a:custGeom>
            <a:avLst/>
            <a:gdLst/>
            <a:ahLst/>
            <a:cxnLst/>
            <a:rect l="l" t="t" r="r" b="b"/>
            <a:pathLst>
              <a:path w="3426459" h="3026410">
                <a:moveTo>
                  <a:pt x="0" y="0"/>
                </a:moveTo>
                <a:lnTo>
                  <a:pt x="3425999" y="0"/>
                </a:lnTo>
                <a:lnTo>
                  <a:pt x="3425999" y="3026099"/>
                </a:lnTo>
                <a:lnTo>
                  <a:pt x="0" y="3026099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523041" y="4220113"/>
            <a:ext cx="191198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Network Namespace</a:t>
            </a:r>
            <a:r>
              <a:rPr sz="1400" b="1" spc="-8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17050" y="1842349"/>
            <a:ext cx="1453515" cy="391795"/>
          </a:xfrm>
          <a:prstGeom prst="rect">
            <a:avLst/>
          </a:prstGeom>
          <a:solidFill>
            <a:srgbClr val="8B81D1"/>
          </a:solidFill>
          <a:ln w="19049">
            <a:solidFill>
              <a:srgbClr val="000000"/>
            </a:solidFill>
          </a:ln>
        </p:spPr>
        <p:txBody>
          <a:bodyPr vert="horz" wrap="square" lIns="0" tIns="78105" rIns="0" bIns="0" rtlCol="0">
            <a:spAutoFit/>
          </a:bodyPr>
          <a:lstStyle/>
          <a:p>
            <a:pPr marL="481965">
              <a:lnSpc>
                <a:spcPct val="100000"/>
              </a:lnSpc>
              <a:spcBef>
                <a:spcPts val="615"/>
              </a:spcBef>
            </a:pPr>
            <a:r>
              <a:rPr sz="1400" b="1" spc="-5" dirty="0">
                <a:solidFill>
                  <a:srgbClr val="FFFFFF"/>
                </a:solidFill>
                <a:latin typeface="Consolas"/>
                <a:cs typeface="Consolas"/>
              </a:rPr>
              <a:t>httpd</a:t>
            </a:r>
            <a:endParaRPr sz="1400">
              <a:latin typeface="Consolas"/>
              <a:cs typeface="Consola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082686" y="4201032"/>
            <a:ext cx="727075" cy="391795"/>
          </a:xfrm>
          <a:custGeom>
            <a:avLst/>
            <a:gdLst/>
            <a:ahLst/>
            <a:cxnLst/>
            <a:rect l="l" t="t" r="r" b="b"/>
            <a:pathLst>
              <a:path w="727075" h="391795">
                <a:moveTo>
                  <a:pt x="0" y="0"/>
                </a:moveTo>
                <a:lnTo>
                  <a:pt x="726899" y="0"/>
                </a:lnTo>
                <a:lnTo>
                  <a:pt x="726899" y="391799"/>
                </a:lnTo>
                <a:lnTo>
                  <a:pt x="0" y="391799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091856" y="4210557"/>
            <a:ext cx="708025" cy="372110"/>
          </a:xfrm>
          <a:prstGeom prst="rect">
            <a:avLst/>
          </a:prstGeom>
          <a:solidFill>
            <a:srgbClr val="666666"/>
          </a:solidFill>
        </p:spPr>
        <p:txBody>
          <a:bodyPr vert="horz" wrap="square" lIns="0" tIns="69215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545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eth0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446137" y="4583307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9049"/>
                </a:lnTo>
                <a:lnTo>
                  <a:pt x="0" y="0"/>
                </a:lnTo>
                <a:close/>
              </a:path>
            </a:pathLst>
          </a:custGeom>
          <a:solidFill>
            <a:srgbClr val="66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446137" y="4583307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9049"/>
                </a:lnTo>
                <a:lnTo>
                  <a:pt x="0" y="0"/>
                </a:lnTo>
                <a:close/>
              </a:path>
            </a:pathLst>
          </a:custGeom>
          <a:solidFill>
            <a:srgbClr val="66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445425" y="4592832"/>
            <a:ext cx="1270" cy="662305"/>
          </a:xfrm>
          <a:custGeom>
            <a:avLst/>
            <a:gdLst/>
            <a:ahLst/>
            <a:cxnLst/>
            <a:rect l="l" t="t" r="r" b="b"/>
            <a:pathLst>
              <a:path w="1270" h="662304">
                <a:moveTo>
                  <a:pt x="711" y="0"/>
                </a:moveTo>
                <a:lnTo>
                  <a:pt x="0" y="661754"/>
                </a:lnTo>
              </a:path>
            </a:pathLst>
          </a:custGeom>
          <a:ln w="3809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547891" y="4592832"/>
            <a:ext cx="0" cy="666750"/>
          </a:xfrm>
          <a:custGeom>
            <a:avLst/>
            <a:gdLst/>
            <a:ahLst/>
            <a:cxnLst/>
            <a:rect l="l" t="t" r="r" b="b"/>
            <a:pathLst>
              <a:path h="666750">
                <a:moveTo>
                  <a:pt x="0" y="0"/>
                </a:moveTo>
                <a:lnTo>
                  <a:pt x="0" y="666371"/>
                </a:lnTo>
              </a:path>
            </a:pathLst>
          </a:custGeom>
          <a:ln w="3809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173087" y="4201032"/>
            <a:ext cx="727075" cy="391795"/>
          </a:xfrm>
          <a:custGeom>
            <a:avLst/>
            <a:gdLst/>
            <a:ahLst/>
            <a:cxnLst/>
            <a:rect l="l" t="t" r="r" b="b"/>
            <a:pathLst>
              <a:path w="727075" h="391795">
                <a:moveTo>
                  <a:pt x="0" y="0"/>
                </a:moveTo>
                <a:lnTo>
                  <a:pt x="726899" y="0"/>
                </a:lnTo>
                <a:lnTo>
                  <a:pt x="726899" y="391799"/>
                </a:lnTo>
                <a:lnTo>
                  <a:pt x="0" y="391799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188289" y="4210557"/>
            <a:ext cx="706120" cy="372745"/>
          </a:xfrm>
          <a:prstGeom prst="rect">
            <a:avLst/>
          </a:prstGeom>
          <a:solidFill>
            <a:srgbClr val="666666"/>
          </a:solidFill>
        </p:spPr>
        <p:txBody>
          <a:bodyPr vert="horz" wrap="square" lIns="0" tIns="69215" rIns="0" bIns="0" rtlCol="0">
            <a:spAutoFit/>
          </a:bodyPr>
          <a:lstStyle/>
          <a:p>
            <a:pPr marL="165100">
              <a:lnSpc>
                <a:spcPct val="100000"/>
              </a:lnSpc>
              <a:spcBef>
                <a:spcPts val="545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eth0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30249" y="5722599"/>
            <a:ext cx="1329690" cy="662305"/>
          </a:xfrm>
          <a:prstGeom prst="rect">
            <a:avLst/>
          </a:prstGeom>
          <a:solidFill>
            <a:srgbClr val="8B81D1"/>
          </a:solidFill>
          <a:ln w="19049">
            <a:solidFill>
              <a:srgbClr val="000000"/>
            </a:solidFill>
          </a:ln>
        </p:spPr>
        <p:txBody>
          <a:bodyPr vert="horz" wrap="square" lIns="0" tIns="88900" rIns="0" bIns="0" rtlCol="0">
            <a:spAutoFit/>
          </a:bodyPr>
          <a:lstStyle/>
          <a:p>
            <a:pPr marL="377825" marR="283845" indent="-88900">
              <a:lnSpc>
                <a:spcPts val="1650"/>
              </a:lnSpc>
              <a:spcBef>
                <a:spcPts val="70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Software  Switch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973900" y="4787938"/>
            <a:ext cx="180022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spc="-5" dirty="0">
                <a:latin typeface="Arial"/>
                <a:cs typeface="Arial"/>
              </a:rPr>
              <a:t>virtual Ethernet</a:t>
            </a:r>
            <a:r>
              <a:rPr sz="1400" b="1" i="1" spc="-80" dirty="0">
                <a:latin typeface="Arial"/>
                <a:cs typeface="Arial"/>
              </a:rPr>
              <a:t> </a:t>
            </a:r>
            <a:r>
              <a:rPr sz="1400" b="1" i="1" spc="-5" dirty="0">
                <a:latin typeface="Arial"/>
                <a:cs typeface="Arial"/>
              </a:rPr>
              <a:t>pairs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186150" y="3885213"/>
            <a:ext cx="158432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929005" algn="l"/>
              </a:tabLst>
            </a:pPr>
            <a:r>
              <a:rPr sz="1400" spc="-5" dirty="0">
                <a:latin typeface="Arial"/>
                <a:cs typeface="Arial"/>
              </a:rPr>
              <a:t>10.0.0.</a:t>
            </a:r>
            <a:r>
              <a:rPr sz="1400" dirty="0">
                <a:latin typeface="Arial"/>
                <a:cs typeface="Arial"/>
              </a:rPr>
              <a:t>1	</a:t>
            </a:r>
            <a:r>
              <a:rPr sz="1400" spc="-5" dirty="0">
                <a:latin typeface="Arial"/>
                <a:cs typeface="Arial"/>
              </a:rPr>
              <a:t>10.0.0.2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135280"/>
            <a:ext cx="46647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Creating it </a:t>
            </a:r>
            <a:r>
              <a:rPr spc="-10" dirty="0"/>
              <a:t>with</a:t>
            </a:r>
            <a:r>
              <a:rPr spc="-100" dirty="0"/>
              <a:t> </a:t>
            </a:r>
            <a:r>
              <a:rPr spc="-5" dirty="0"/>
              <a:t>Linux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025" y="795178"/>
            <a:ext cx="7785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onsolas"/>
                <a:cs typeface="Consolas"/>
              </a:rPr>
              <a:t>sudo</a:t>
            </a:r>
            <a:r>
              <a:rPr sz="1200" b="1" spc="-85" dirty="0">
                <a:latin typeface="Consolas"/>
                <a:cs typeface="Consolas"/>
              </a:rPr>
              <a:t> </a:t>
            </a:r>
            <a:r>
              <a:rPr sz="1200" b="1" spc="-5" dirty="0">
                <a:latin typeface="Consolas"/>
                <a:cs typeface="Consolas"/>
              </a:rPr>
              <a:t>bash</a:t>
            </a:r>
            <a:endParaRPr sz="1200">
              <a:latin typeface="Consolas"/>
              <a:cs typeface="Consola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025" y="978059"/>
            <a:ext cx="3954145" cy="5683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926589">
              <a:lnSpc>
                <a:spcPct val="140600"/>
              </a:lnSpc>
              <a:spcBef>
                <a:spcPts val="100"/>
              </a:spcBef>
            </a:pPr>
            <a:r>
              <a:rPr sz="1200" b="1" dirty="0">
                <a:solidFill>
                  <a:srgbClr val="980000"/>
                </a:solidFill>
                <a:latin typeface="Consolas"/>
                <a:cs typeface="Consolas"/>
              </a:rPr>
              <a:t># </a:t>
            </a:r>
            <a:r>
              <a:rPr sz="1200" b="1" spc="-5" dirty="0">
                <a:solidFill>
                  <a:srgbClr val="980000"/>
                </a:solidFill>
                <a:latin typeface="Consolas"/>
                <a:cs typeface="Consolas"/>
              </a:rPr>
              <a:t>Create host</a:t>
            </a:r>
            <a:r>
              <a:rPr sz="1200" b="1" spc="-100" dirty="0">
                <a:solidFill>
                  <a:srgbClr val="980000"/>
                </a:solidFill>
                <a:latin typeface="Consolas"/>
                <a:cs typeface="Consolas"/>
              </a:rPr>
              <a:t> </a:t>
            </a:r>
            <a:r>
              <a:rPr sz="1200" b="1" spc="-5" dirty="0">
                <a:solidFill>
                  <a:srgbClr val="980000"/>
                </a:solidFill>
                <a:latin typeface="Consolas"/>
                <a:cs typeface="Consolas"/>
              </a:rPr>
              <a:t>namespaces  </a:t>
            </a:r>
            <a:r>
              <a:rPr sz="1200" b="1" spc="-5" dirty="0">
                <a:latin typeface="Consolas"/>
                <a:cs typeface="Consolas"/>
              </a:rPr>
              <a:t>ip netns add</a:t>
            </a:r>
            <a:r>
              <a:rPr sz="1200" b="1" spc="-30" dirty="0">
                <a:latin typeface="Consolas"/>
                <a:cs typeface="Consolas"/>
              </a:rPr>
              <a:t> </a:t>
            </a:r>
            <a:r>
              <a:rPr sz="1200" b="1" spc="-5" dirty="0">
                <a:latin typeface="Consolas"/>
                <a:cs typeface="Consolas"/>
              </a:rPr>
              <a:t>h1</a:t>
            </a:r>
            <a:endParaRPr sz="1200">
              <a:latin typeface="Consolas"/>
              <a:cs typeface="Consolas"/>
            </a:endParaRPr>
          </a:p>
          <a:p>
            <a:pPr marL="12700" marR="2679065">
              <a:lnSpc>
                <a:spcPct val="140600"/>
              </a:lnSpc>
            </a:pPr>
            <a:r>
              <a:rPr sz="1200" b="1" spc="-5" dirty="0">
                <a:latin typeface="Consolas"/>
                <a:cs typeface="Consolas"/>
              </a:rPr>
              <a:t>ip netns add</a:t>
            </a:r>
            <a:r>
              <a:rPr sz="1200" b="1" spc="-90" dirty="0">
                <a:latin typeface="Consolas"/>
                <a:cs typeface="Consolas"/>
              </a:rPr>
              <a:t> </a:t>
            </a:r>
            <a:r>
              <a:rPr sz="1200" b="1" spc="-5" dirty="0">
                <a:latin typeface="Consolas"/>
                <a:cs typeface="Consolas"/>
              </a:rPr>
              <a:t>h2  </a:t>
            </a:r>
            <a:r>
              <a:rPr sz="1200" b="1" dirty="0">
                <a:solidFill>
                  <a:srgbClr val="980000"/>
                </a:solidFill>
                <a:latin typeface="Consolas"/>
                <a:cs typeface="Consolas"/>
              </a:rPr>
              <a:t># </a:t>
            </a:r>
            <a:r>
              <a:rPr sz="1200" b="1" spc="-5" dirty="0">
                <a:solidFill>
                  <a:srgbClr val="980000"/>
                </a:solidFill>
                <a:latin typeface="Consolas"/>
                <a:cs typeface="Consolas"/>
              </a:rPr>
              <a:t>Create</a:t>
            </a:r>
            <a:r>
              <a:rPr sz="1200" b="1" spc="-105" dirty="0">
                <a:solidFill>
                  <a:srgbClr val="980000"/>
                </a:solidFill>
                <a:latin typeface="Consolas"/>
                <a:cs typeface="Consolas"/>
              </a:rPr>
              <a:t> </a:t>
            </a:r>
            <a:r>
              <a:rPr sz="1200" b="1" spc="-5" dirty="0">
                <a:solidFill>
                  <a:srgbClr val="980000"/>
                </a:solidFill>
                <a:latin typeface="Consolas"/>
                <a:cs typeface="Consolas"/>
              </a:rPr>
              <a:t>switch</a:t>
            </a:r>
            <a:endParaRPr sz="1200">
              <a:latin typeface="Consolas"/>
              <a:cs typeface="Consolas"/>
            </a:endParaRPr>
          </a:p>
          <a:p>
            <a:pPr marL="12700" marR="2346325">
              <a:lnSpc>
                <a:spcPct val="140600"/>
              </a:lnSpc>
            </a:pPr>
            <a:r>
              <a:rPr sz="1200" b="1" spc="-5" dirty="0">
                <a:latin typeface="Consolas"/>
                <a:cs typeface="Consolas"/>
              </a:rPr>
              <a:t>ovs-vsctl add-br</a:t>
            </a:r>
            <a:r>
              <a:rPr sz="1200" b="1" spc="-95" dirty="0">
                <a:latin typeface="Consolas"/>
                <a:cs typeface="Consolas"/>
              </a:rPr>
              <a:t> </a:t>
            </a:r>
            <a:r>
              <a:rPr sz="1200" b="1" spc="-5" dirty="0">
                <a:latin typeface="Consolas"/>
                <a:cs typeface="Consolas"/>
              </a:rPr>
              <a:t>s1  </a:t>
            </a:r>
            <a:r>
              <a:rPr sz="1200" b="1" dirty="0">
                <a:solidFill>
                  <a:srgbClr val="980000"/>
                </a:solidFill>
                <a:latin typeface="Consolas"/>
                <a:cs typeface="Consolas"/>
              </a:rPr>
              <a:t># </a:t>
            </a:r>
            <a:r>
              <a:rPr sz="1200" b="1" spc="-5" dirty="0">
                <a:solidFill>
                  <a:srgbClr val="980000"/>
                </a:solidFill>
                <a:latin typeface="Consolas"/>
                <a:cs typeface="Consolas"/>
              </a:rPr>
              <a:t>Create</a:t>
            </a:r>
            <a:r>
              <a:rPr sz="1200" b="1" spc="-40" dirty="0">
                <a:solidFill>
                  <a:srgbClr val="980000"/>
                </a:solidFill>
                <a:latin typeface="Consolas"/>
                <a:cs typeface="Consolas"/>
              </a:rPr>
              <a:t> </a:t>
            </a:r>
            <a:r>
              <a:rPr sz="1200" b="1" spc="-5" dirty="0">
                <a:solidFill>
                  <a:srgbClr val="980000"/>
                </a:solidFill>
                <a:latin typeface="Consolas"/>
                <a:cs typeface="Consolas"/>
              </a:rPr>
              <a:t>links</a:t>
            </a:r>
            <a:endParaRPr sz="1200">
              <a:latin typeface="Consolas"/>
              <a:cs typeface="Consolas"/>
            </a:endParaRPr>
          </a:p>
          <a:p>
            <a:pPr marL="12700" marR="5080" algn="just">
              <a:lnSpc>
                <a:spcPct val="140600"/>
              </a:lnSpc>
            </a:pPr>
            <a:r>
              <a:rPr sz="1200" b="1" spc="-5" dirty="0">
                <a:latin typeface="Consolas"/>
                <a:cs typeface="Consolas"/>
              </a:rPr>
              <a:t>ip link add h1-eth0 type veth peer name s1-eth1  ip link add h2-eth0 type veth peer name s1-eth2  ip link</a:t>
            </a:r>
            <a:r>
              <a:rPr sz="1200" b="1" spc="-10" dirty="0">
                <a:latin typeface="Consolas"/>
                <a:cs typeface="Consolas"/>
              </a:rPr>
              <a:t> </a:t>
            </a:r>
            <a:r>
              <a:rPr sz="1200" b="1" spc="-5" dirty="0">
                <a:latin typeface="Consolas"/>
                <a:cs typeface="Consolas"/>
              </a:rPr>
              <a:t>show</a:t>
            </a:r>
            <a:endParaRPr sz="1200">
              <a:latin typeface="Consolas"/>
              <a:cs typeface="Consolas"/>
            </a:endParaRPr>
          </a:p>
          <a:p>
            <a:pPr marL="12700" marR="1174115">
              <a:lnSpc>
                <a:spcPct val="140600"/>
              </a:lnSpc>
            </a:pPr>
            <a:r>
              <a:rPr sz="1200" b="1" dirty="0">
                <a:solidFill>
                  <a:srgbClr val="980000"/>
                </a:solidFill>
                <a:latin typeface="Consolas"/>
                <a:cs typeface="Consolas"/>
              </a:rPr>
              <a:t># </a:t>
            </a:r>
            <a:r>
              <a:rPr sz="1200" b="1" spc="-5" dirty="0">
                <a:solidFill>
                  <a:srgbClr val="980000"/>
                </a:solidFill>
                <a:latin typeface="Consolas"/>
                <a:cs typeface="Consolas"/>
              </a:rPr>
              <a:t>Move host ports into namespaces  </a:t>
            </a:r>
            <a:r>
              <a:rPr sz="1200" b="1" spc="-5" dirty="0">
                <a:latin typeface="Consolas"/>
                <a:cs typeface="Consolas"/>
              </a:rPr>
              <a:t>ip link set h1-eth0 netns</a:t>
            </a:r>
            <a:r>
              <a:rPr sz="1200" b="1" spc="-45" dirty="0">
                <a:latin typeface="Consolas"/>
                <a:cs typeface="Consolas"/>
              </a:rPr>
              <a:t> </a:t>
            </a:r>
            <a:r>
              <a:rPr sz="1200" b="1" spc="-5" dirty="0">
                <a:latin typeface="Consolas"/>
                <a:cs typeface="Consolas"/>
              </a:rPr>
              <a:t>h1</a:t>
            </a:r>
            <a:endParaRPr sz="1200">
              <a:latin typeface="Consolas"/>
              <a:cs typeface="Consolas"/>
            </a:endParaRPr>
          </a:p>
          <a:p>
            <a:pPr marL="12700" marR="1509395">
              <a:lnSpc>
                <a:spcPct val="140600"/>
              </a:lnSpc>
            </a:pPr>
            <a:r>
              <a:rPr sz="1200" b="1" spc="-5" dirty="0">
                <a:latin typeface="Consolas"/>
                <a:cs typeface="Consolas"/>
              </a:rPr>
              <a:t>ip link set h2-eth0 netns h2  ip netns exec h1 ip link show  ip netns exec h2 ip link show  </a:t>
            </a:r>
            <a:r>
              <a:rPr sz="1200" b="1" dirty="0">
                <a:solidFill>
                  <a:srgbClr val="980000"/>
                </a:solidFill>
                <a:latin typeface="Consolas"/>
                <a:cs typeface="Consolas"/>
              </a:rPr>
              <a:t># </a:t>
            </a:r>
            <a:r>
              <a:rPr sz="1200" b="1" spc="-5" dirty="0">
                <a:solidFill>
                  <a:srgbClr val="980000"/>
                </a:solidFill>
                <a:latin typeface="Consolas"/>
                <a:cs typeface="Consolas"/>
              </a:rPr>
              <a:t>Connect switch ports to</a:t>
            </a:r>
            <a:r>
              <a:rPr sz="1200" b="1" spc="-90" dirty="0">
                <a:solidFill>
                  <a:srgbClr val="980000"/>
                </a:solidFill>
                <a:latin typeface="Consolas"/>
                <a:cs typeface="Consolas"/>
              </a:rPr>
              <a:t> </a:t>
            </a:r>
            <a:r>
              <a:rPr sz="1200" b="1" spc="-5" dirty="0">
                <a:solidFill>
                  <a:srgbClr val="980000"/>
                </a:solidFill>
                <a:latin typeface="Consolas"/>
                <a:cs typeface="Consolas"/>
              </a:rPr>
              <a:t>OVS  </a:t>
            </a:r>
            <a:r>
              <a:rPr sz="1200" b="1" spc="-5" dirty="0">
                <a:latin typeface="Consolas"/>
                <a:cs typeface="Consolas"/>
              </a:rPr>
              <a:t>ovs-vsctl add-port s1 s1-eth1  ovs-vsctl add-port s1 s1-eth2  ovs-vsctl</a:t>
            </a:r>
            <a:r>
              <a:rPr sz="1200" b="1" spc="-15" dirty="0">
                <a:latin typeface="Consolas"/>
                <a:cs typeface="Consolas"/>
              </a:rPr>
              <a:t> </a:t>
            </a:r>
            <a:r>
              <a:rPr sz="1200" b="1" spc="-5" dirty="0">
                <a:latin typeface="Consolas"/>
                <a:cs typeface="Consolas"/>
              </a:rPr>
              <a:t>show</a:t>
            </a:r>
            <a:endParaRPr sz="12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1200" b="1" dirty="0">
                <a:solidFill>
                  <a:srgbClr val="980000"/>
                </a:solidFill>
                <a:latin typeface="Consolas"/>
                <a:cs typeface="Consolas"/>
              </a:rPr>
              <a:t># </a:t>
            </a:r>
            <a:r>
              <a:rPr sz="1200" b="1" spc="-5" dirty="0">
                <a:solidFill>
                  <a:srgbClr val="980000"/>
                </a:solidFill>
                <a:latin typeface="Consolas"/>
                <a:cs typeface="Consolas"/>
              </a:rPr>
              <a:t>Set up OpenFlow</a:t>
            </a:r>
            <a:r>
              <a:rPr sz="1200" b="1" spc="-25" dirty="0">
                <a:solidFill>
                  <a:srgbClr val="980000"/>
                </a:solidFill>
                <a:latin typeface="Consolas"/>
                <a:cs typeface="Consolas"/>
              </a:rPr>
              <a:t> </a:t>
            </a:r>
            <a:r>
              <a:rPr sz="1200" b="1" spc="-5" dirty="0">
                <a:solidFill>
                  <a:srgbClr val="980000"/>
                </a:solidFill>
                <a:latin typeface="Consolas"/>
                <a:cs typeface="Consolas"/>
              </a:rPr>
              <a:t>controller</a:t>
            </a:r>
            <a:endParaRPr sz="1200">
              <a:latin typeface="Consolas"/>
              <a:cs typeface="Consolas"/>
            </a:endParaRPr>
          </a:p>
          <a:p>
            <a:pPr marL="12700" marR="506095">
              <a:lnSpc>
                <a:spcPct val="140600"/>
              </a:lnSpc>
            </a:pPr>
            <a:r>
              <a:rPr sz="1200" b="1" spc="-5" dirty="0">
                <a:latin typeface="Consolas"/>
                <a:cs typeface="Consolas"/>
              </a:rPr>
              <a:t>ovs-vsctl set-controller s1 tcp:127.0.0.1  ovs-controller ptcp:</a:t>
            </a:r>
            <a:r>
              <a:rPr sz="1200" b="1" spc="-15" dirty="0">
                <a:latin typeface="Consolas"/>
                <a:cs typeface="Consolas"/>
              </a:rPr>
              <a:t> </a:t>
            </a:r>
            <a:r>
              <a:rPr sz="1200" b="1" dirty="0">
                <a:latin typeface="Consolas"/>
                <a:cs typeface="Consolas"/>
              </a:rPr>
              <a:t>&amp;</a:t>
            </a:r>
            <a:endParaRPr sz="12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1200" b="1" spc="-5" dirty="0">
                <a:latin typeface="Consolas"/>
                <a:cs typeface="Consolas"/>
              </a:rPr>
              <a:t>ovs-vsctl</a:t>
            </a:r>
            <a:r>
              <a:rPr sz="1200" b="1" spc="-10" dirty="0">
                <a:latin typeface="Consolas"/>
                <a:cs typeface="Consolas"/>
              </a:rPr>
              <a:t> </a:t>
            </a:r>
            <a:r>
              <a:rPr sz="1200" b="1" spc="-5" dirty="0">
                <a:latin typeface="Consolas"/>
                <a:cs typeface="Consolas"/>
              </a:rPr>
              <a:t>show</a:t>
            </a:r>
            <a:endParaRPr sz="1200">
              <a:latin typeface="Consolas"/>
              <a:cs typeface="Consola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80274" y="953084"/>
            <a:ext cx="3201670" cy="2339975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1200" b="1" dirty="0">
                <a:solidFill>
                  <a:srgbClr val="980000"/>
                </a:solidFill>
                <a:latin typeface="Consolas"/>
                <a:cs typeface="Consolas"/>
              </a:rPr>
              <a:t># </a:t>
            </a:r>
            <a:r>
              <a:rPr sz="1200" b="1" spc="-5" dirty="0">
                <a:solidFill>
                  <a:srgbClr val="980000"/>
                </a:solidFill>
                <a:latin typeface="Consolas"/>
                <a:cs typeface="Consolas"/>
              </a:rPr>
              <a:t>Configure</a:t>
            </a:r>
            <a:r>
              <a:rPr sz="1200" b="1" spc="-20" dirty="0">
                <a:solidFill>
                  <a:srgbClr val="980000"/>
                </a:solidFill>
                <a:latin typeface="Consolas"/>
                <a:cs typeface="Consolas"/>
              </a:rPr>
              <a:t> </a:t>
            </a:r>
            <a:r>
              <a:rPr sz="1200" b="1" spc="-5" dirty="0">
                <a:solidFill>
                  <a:srgbClr val="980000"/>
                </a:solidFill>
                <a:latin typeface="Consolas"/>
                <a:cs typeface="Consolas"/>
              </a:rPr>
              <a:t>network</a:t>
            </a:r>
            <a:endParaRPr sz="1200">
              <a:latin typeface="Consolas"/>
              <a:cs typeface="Consolas"/>
            </a:endParaRPr>
          </a:p>
          <a:p>
            <a:pPr marL="12700" marR="5080">
              <a:lnSpc>
                <a:spcPct val="140600"/>
              </a:lnSpc>
            </a:pPr>
            <a:r>
              <a:rPr sz="1200" b="1" spc="-5" dirty="0">
                <a:latin typeface="Consolas"/>
                <a:cs typeface="Consolas"/>
              </a:rPr>
              <a:t>ip netns exec h1 ifconfig h1-eth0 10.1  ip netns exec h1 ifconfig lo</a:t>
            </a:r>
            <a:r>
              <a:rPr sz="1200" b="1" spc="-40" dirty="0">
                <a:latin typeface="Consolas"/>
                <a:cs typeface="Consolas"/>
              </a:rPr>
              <a:t> </a:t>
            </a:r>
            <a:r>
              <a:rPr sz="1200" b="1" spc="-5" dirty="0">
                <a:latin typeface="Consolas"/>
                <a:cs typeface="Consolas"/>
              </a:rPr>
              <a:t>up</a:t>
            </a:r>
            <a:endParaRPr sz="1200">
              <a:latin typeface="Consolas"/>
              <a:cs typeface="Consolas"/>
            </a:endParaRPr>
          </a:p>
          <a:p>
            <a:pPr marL="12700" marR="5080">
              <a:lnSpc>
                <a:spcPct val="140600"/>
              </a:lnSpc>
            </a:pPr>
            <a:r>
              <a:rPr sz="1200" b="1" spc="-5" dirty="0">
                <a:latin typeface="Consolas"/>
                <a:cs typeface="Consolas"/>
              </a:rPr>
              <a:t>ip netns exec h2 ifconfig h2-eth0 10.2  ip netns exec h1 ifconfig lo up  ifconfig s1-eth1</a:t>
            </a:r>
            <a:r>
              <a:rPr sz="1200" b="1" spc="-15" dirty="0">
                <a:latin typeface="Consolas"/>
                <a:cs typeface="Consolas"/>
              </a:rPr>
              <a:t> </a:t>
            </a:r>
            <a:r>
              <a:rPr sz="1200" b="1" spc="-5" dirty="0">
                <a:latin typeface="Consolas"/>
                <a:cs typeface="Consolas"/>
              </a:rPr>
              <a:t>up</a:t>
            </a:r>
            <a:endParaRPr sz="1200">
              <a:latin typeface="Consolas"/>
              <a:cs typeface="Consolas"/>
            </a:endParaRPr>
          </a:p>
          <a:p>
            <a:pPr marL="12700" marR="1592580">
              <a:lnSpc>
                <a:spcPct val="140600"/>
              </a:lnSpc>
            </a:pPr>
            <a:r>
              <a:rPr sz="1200" b="1" spc="-5" dirty="0">
                <a:latin typeface="Consolas"/>
                <a:cs typeface="Consolas"/>
              </a:rPr>
              <a:t>ifconfig s1-eth2</a:t>
            </a:r>
            <a:r>
              <a:rPr sz="1200" b="1" spc="-95" dirty="0">
                <a:latin typeface="Consolas"/>
                <a:cs typeface="Consolas"/>
              </a:rPr>
              <a:t> </a:t>
            </a:r>
            <a:r>
              <a:rPr sz="1200" b="1" spc="-5" dirty="0">
                <a:latin typeface="Consolas"/>
                <a:cs typeface="Consolas"/>
              </a:rPr>
              <a:t>up  </a:t>
            </a:r>
            <a:r>
              <a:rPr sz="1200" b="1" dirty="0">
                <a:solidFill>
                  <a:srgbClr val="980000"/>
                </a:solidFill>
                <a:latin typeface="Consolas"/>
                <a:cs typeface="Consolas"/>
              </a:rPr>
              <a:t># </a:t>
            </a:r>
            <a:r>
              <a:rPr sz="1200" b="1" spc="-5" dirty="0">
                <a:solidFill>
                  <a:srgbClr val="980000"/>
                </a:solidFill>
                <a:latin typeface="Consolas"/>
                <a:cs typeface="Consolas"/>
              </a:rPr>
              <a:t>Test</a:t>
            </a:r>
            <a:r>
              <a:rPr sz="1200" b="1" spc="-40" dirty="0">
                <a:solidFill>
                  <a:srgbClr val="980000"/>
                </a:solidFill>
                <a:latin typeface="Consolas"/>
                <a:cs typeface="Consolas"/>
              </a:rPr>
              <a:t> </a:t>
            </a:r>
            <a:r>
              <a:rPr sz="1200" b="1" spc="-5" dirty="0">
                <a:solidFill>
                  <a:srgbClr val="980000"/>
                </a:solidFill>
                <a:latin typeface="Consolas"/>
                <a:cs typeface="Consolas"/>
              </a:rPr>
              <a:t>network</a:t>
            </a:r>
            <a:endParaRPr sz="12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1200" b="1" spc="-5" dirty="0">
                <a:latin typeface="Consolas"/>
                <a:cs typeface="Consolas"/>
              </a:rPr>
              <a:t>ip netns exec h1 ping -c1</a:t>
            </a:r>
            <a:r>
              <a:rPr sz="1200" b="1" spc="-35" dirty="0">
                <a:latin typeface="Consolas"/>
                <a:cs typeface="Consolas"/>
              </a:rPr>
              <a:t> </a:t>
            </a:r>
            <a:r>
              <a:rPr sz="1200" b="1" spc="-5" dirty="0">
                <a:latin typeface="Consolas"/>
                <a:cs typeface="Consolas"/>
              </a:rPr>
              <a:t>10.2</a:t>
            </a:r>
            <a:endParaRPr sz="1200">
              <a:latin typeface="Consolas"/>
              <a:cs typeface="Consola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835033" y="4642192"/>
            <a:ext cx="1068070" cy="459740"/>
          </a:xfrm>
          <a:custGeom>
            <a:avLst/>
            <a:gdLst/>
            <a:ahLst/>
            <a:cxnLst/>
            <a:rect l="l" t="t" r="r" b="b"/>
            <a:pathLst>
              <a:path w="1068070" h="459739">
                <a:moveTo>
                  <a:pt x="533999" y="459112"/>
                </a:moveTo>
                <a:lnTo>
                  <a:pt x="455089" y="458401"/>
                </a:lnTo>
                <a:lnTo>
                  <a:pt x="379773" y="456335"/>
                </a:lnTo>
                <a:lnTo>
                  <a:pt x="308879" y="453016"/>
                </a:lnTo>
                <a:lnTo>
                  <a:pt x="243231" y="448545"/>
                </a:lnTo>
                <a:lnTo>
                  <a:pt x="183656" y="443024"/>
                </a:lnTo>
                <a:lnTo>
                  <a:pt x="130981" y="436555"/>
                </a:lnTo>
                <a:lnTo>
                  <a:pt x="86030" y="429238"/>
                </a:lnTo>
                <a:lnTo>
                  <a:pt x="22609" y="412467"/>
                </a:lnTo>
                <a:lnTo>
                  <a:pt x="0" y="393524"/>
                </a:lnTo>
                <a:lnTo>
                  <a:pt x="0" y="0"/>
                </a:lnTo>
                <a:lnTo>
                  <a:pt x="5789" y="9692"/>
                </a:lnTo>
                <a:lnTo>
                  <a:pt x="22609" y="18942"/>
                </a:lnTo>
                <a:lnTo>
                  <a:pt x="86030" y="35713"/>
                </a:lnTo>
                <a:lnTo>
                  <a:pt x="130981" y="43030"/>
                </a:lnTo>
                <a:lnTo>
                  <a:pt x="183656" y="49499"/>
                </a:lnTo>
                <a:lnTo>
                  <a:pt x="243231" y="55020"/>
                </a:lnTo>
                <a:lnTo>
                  <a:pt x="308879" y="59491"/>
                </a:lnTo>
                <a:lnTo>
                  <a:pt x="379773" y="62810"/>
                </a:lnTo>
                <a:lnTo>
                  <a:pt x="455089" y="64876"/>
                </a:lnTo>
                <a:lnTo>
                  <a:pt x="1067999" y="65587"/>
                </a:lnTo>
                <a:lnTo>
                  <a:pt x="1067999" y="393524"/>
                </a:lnTo>
                <a:lnTo>
                  <a:pt x="1018368" y="421175"/>
                </a:lnTo>
                <a:lnTo>
                  <a:pt x="937018" y="436555"/>
                </a:lnTo>
                <a:lnTo>
                  <a:pt x="884343" y="443024"/>
                </a:lnTo>
                <a:lnTo>
                  <a:pt x="824768" y="448545"/>
                </a:lnTo>
                <a:lnTo>
                  <a:pt x="759121" y="453016"/>
                </a:lnTo>
                <a:lnTo>
                  <a:pt x="688226" y="456335"/>
                </a:lnTo>
                <a:lnTo>
                  <a:pt x="612910" y="458401"/>
                </a:lnTo>
                <a:lnTo>
                  <a:pt x="533999" y="459112"/>
                </a:lnTo>
                <a:close/>
              </a:path>
              <a:path w="1068070" h="459739">
                <a:moveTo>
                  <a:pt x="1067999" y="65587"/>
                </a:moveTo>
                <a:lnTo>
                  <a:pt x="533999" y="65587"/>
                </a:lnTo>
                <a:lnTo>
                  <a:pt x="612910" y="64876"/>
                </a:lnTo>
                <a:lnTo>
                  <a:pt x="688226" y="62810"/>
                </a:lnTo>
                <a:lnTo>
                  <a:pt x="759121" y="59491"/>
                </a:lnTo>
                <a:lnTo>
                  <a:pt x="824768" y="55020"/>
                </a:lnTo>
                <a:lnTo>
                  <a:pt x="884343" y="49499"/>
                </a:lnTo>
                <a:lnTo>
                  <a:pt x="937018" y="43030"/>
                </a:lnTo>
                <a:lnTo>
                  <a:pt x="981969" y="35713"/>
                </a:lnTo>
                <a:lnTo>
                  <a:pt x="1045390" y="18942"/>
                </a:lnTo>
                <a:lnTo>
                  <a:pt x="1067999" y="0"/>
                </a:lnTo>
                <a:lnTo>
                  <a:pt x="1067999" y="65587"/>
                </a:lnTo>
                <a:close/>
              </a:path>
            </a:pathLst>
          </a:custGeom>
          <a:solidFill>
            <a:srgbClr val="6FA8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35033" y="4576605"/>
            <a:ext cx="1068070" cy="131445"/>
          </a:xfrm>
          <a:custGeom>
            <a:avLst/>
            <a:gdLst/>
            <a:ahLst/>
            <a:cxnLst/>
            <a:rect l="l" t="t" r="r" b="b"/>
            <a:pathLst>
              <a:path w="1068070" h="131445">
                <a:moveTo>
                  <a:pt x="533999" y="131174"/>
                </a:moveTo>
                <a:lnTo>
                  <a:pt x="455089" y="130463"/>
                </a:lnTo>
                <a:lnTo>
                  <a:pt x="379773" y="128398"/>
                </a:lnTo>
                <a:lnTo>
                  <a:pt x="308879" y="125079"/>
                </a:lnTo>
                <a:lnTo>
                  <a:pt x="243231" y="120608"/>
                </a:lnTo>
                <a:lnTo>
                  <a:pt x="183656" y="115087"/>
                </a:lnTo>
                <a:lnTo>
                  <a:pt x="130981" y="108617"/>
                </a:lnTo>
                <a:lnTo>
                  <a:pt x="86030" y="101300"/>
                </a:lnTo>
                <a:lnTo>
                  <a:pt x="22609" y="84530"/>
                </a:lnTo>
                <a:lnTo>
                  <a:pt x="0" y="65587"/>
                </a:lnTo>
                <a:lnTo>
                  <a:pt x="5789" y="55895"/>
                </a:lnTo>
                <a:lnTo>
                  <a:pt x="49631" y="37937"/>
                </a:lnTo>
                <a:lnTo>
                  <a:pt x="130981" y="22557"/>
                </a:lnTo>
                <a:lnTo>
                  <a:pt x="183656" y="16087"/>
                </a:lnTo>
                <a:lnTo>
                  <a:pt x="243231" y="10566"/>
                </a:lnTo>
                <a:lnTo>
                  <a:pt x="308879" y="6095"/>
                </a:lnTo>
                <a:lnTo>
                  <a:pt x="379773" y="2776"/>
                </a:lnTo>
                <a:lnTo>
                  <a:pt x="455089" y="711"/>
                </a:lnTo>
                <a:lnTo>
                  <a:pt x="533999" y="0"/>
                </a:lnTo>
                <a:lnTo>
                  <a:pt x="612910" y="711"/>
                </a:lnTo>
                <a:lnTo>
                  <a:pt x="688226" y="2776"/>
                </a:lnTo>
                <a:lnTo>
                  <a:pt x="759121" y="6095"/>
                </a:lnTo>
                <a:lnTo>
                  <a:pt x="824768" y="10566"/>
                </a:lnTo>
                <a:lnTo>
                  <a:pt x="884343" y="16087"/>
                </a:lnTo>
                <a:lnTo>
                  <a:pt x="937018" y="22557"/>
                </a:lnTo>
                <a:lnTo>
                  <a:pt x="981969" y="29874"/>
                </a:lnTo>
                <a:lnTo>
                  <a:pt x="1045390" y="46644"/>
                </a:lnTo>
                <a:lnTo>
                  <a:pt x="1067999" y="65587"/>
                </a:lnTo>
                <a:lnTo>
                  <a:pt x="1062210" y="75279"/>
                </a:lnTo>
                <a:lnTo>
                  <a:pt x="1018368" y="93237"/>
                </a:lnTo>
                <a:lnTo>
                  <a:pt x="937018" y="108617"/>
                </a:lnTo>
                <a:lnTo>
                  <a:pt x="884343" y="115087"/>
                </a:lnTo>
                <a:lnTo>
                  <a:pt x="824768" y="120608"/>
                </a:lnTo>
                <a:lnTo>
                  <a:pt x="759121" y="125079"/>
                </a:lnTo>
                <a:lnTo>
                  <a:pt x="688226" y="128398"/>
                </a:lnTo>
                <a:lnTo>
                  <a:pt x="612910" y="130463"/>
                </a:lnTo>
                <a:lnTo>
                  <a:pt x="533999" y="131174"/>
                </a:lnTo>
                <a:close/>
              </a:path>
            </a:pathLst>
          </a:custGeom>
          <a:solidFill>
            <a:srgbClr val="A8CA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835033" y="4576605"/>
            <a:ext cx="1068070" cy="525145"/>
          </a:xfrm>
          <a:custGeom>
            <a:avLst/>
            <a:gdLst/>
            <a:ahLst/>
            <a:cxnLst/>
            <a:rect l="l" t="t" r="r" b="b"/>
            <a:pathLst>
              <a:path w="1068070" h="525145">
                <a:moveTo>
                  <a:pt x="1067999" y="65587"/>
                </a:moveTo>
                <a:lnTo>
                  <a:pt x="1062210" y="75279"/>
                </a:lnTo>
                <a:lnTo>
                  <a:pt x="1045390" y="84530"/>
                </a:lnTo>
                <a:lnTo>
                  <a:pt x="981969" y="101300"/>
                </a:lnTo>
                <a:lnTo>
                  <a:pt x="937018" y="108617"/>
                </a:lnTo>
                <a:lnTo>
                  <a:pt x="884343" y="115087"/>
                </a:lnTo>
                <a:lnTo>
                  <a:pt x="824768" y="120608"/>
                </a:lnTo>
                <a:lnTo>
                  <a:pt x="759121" y="125079"/>
                </a:lnTo>
                <a:lnTo>
                  <a:pt x="688226" y="128398"/>
                </a:lnTo>
                <a:lnTo>
                  <a:pt x="612910" y="130463"/>
                </a:lnTo>
                <a:lnTo>
                  <a:pt x="533999" y="131174"/>
                </a:lnTo>
                <a:lnTo>
                  <a:pt x="455089" y="130463"/>
                </a:lnTo>
                <a:lnTo>
                  <a:pt x="379773" y="128398"/>
                </a:lnTo>
                <a:lnTo>
                  <a:pt x="308879" y="125079"/>
                </a:lnTo>
                <a:lnTo>
                  <a:pt x="243231" y="120608"/>
                </a:lnTo>
                <a:lnTo>
                  <a:pt x="183656" y="115087"/>
                </a:lnTo>
                <a:lnTo>
                  <a:pt x="130981" y="108617"/>
                </a:lnTo>
                <a:lnTo>
                  <a:pt x="86030" y="101300"/>
                </a:lnTo>
                <a:lnTo>
                  <a:pt x="22609" y="84530"/>
                </a:lnTo>
                <a:lnTo>
                  <a:pt x="0" y="65587"/>
                </a:lnTo>
                <a:lnTo>
                  <a:pt x="49631" y="37937"/>
                </a:lnTo>
                <a:lnTo>
                  <a:pt x="130981" y="22557"/>
                </a:lnTo>
                <a:lnTo>
                  <a:pt x="183656" y="16087"/>
                </a:lnTo>
                <a:lnTo>
                  <a:pt x="243231" y="10566"/>
                </a:lnTo>
                <a:lnTo>
                  <a:pt x="308879" y="6095"/>
                </a:lnTo>
                <a:lnTo>
                  <a:pt x="379773" y="2776"/>
                </a:lnTo>
                <a:lnTo>
                  <a:pt x="455089" y="711"/>
                </a:lnTo>
                <a:lnTo>
                  <a:pt x="533999" y="0"/>
                </a:lnTo>
                <a:lnTo>
                  <a:pt x="612910" y="711"/>
                </a:lnTo>
                <a:lnTo>
                  <a:pt x="688226" y="2776"/>
                </a:lnTo>
                <a:lnTo>
                  <a:pt x="759121" y="6095"/>
                </a:lnTo>
                <a:lnTo>
                  <a:pt x="824768" y="10566"/>
                </a:lnTo>
                <a:lnTo>
                  <a:pt x="884343" y="16087"/>
                </a:lnTo>
                <a:lnTo>
                  <a:pt x="937018" y="22557"/>
                </a:lnTo>
                <a:lnTo>
                  <a:pt x="981969" y="29874"/>
                </a:lnTo>
                <a:lnTo>
                  <a:pt x="1045390" y="46644"/>
                </a:lnTo>
                <a:lnTo>
                  <a:pt x="1067999" y="65587"/>
                </a:lnTo>
                <a:lnTo>
                  <a:pt x="1067999" y="459112"/>
                </a:lnTo>
                <a:lnTo>
                  <a:pt x="1018368" y="486762"/>
                </a:lnTo>
                <a:lnTo>
                  <a:pt x="937018" y="502142"/>
                </a:lnTo>
                <a:lnTo>
                  <a:pt x="884343" y="508612"/>
                </a:lnTo>
                <a:lnTo>
                  <a:pt x="824768" y="514133"/>
                </a:lnTo>
                <a:lnTo>
                  <a:pt x="759121" y="518604"/>
                </a:lnTo>
                <a:lnTo>
                  <a:pt x="688226" y="521923"/>
                </a:lnTo>
                <a:lnTo>
                  <a:pt x="612910" y="523988"/>
                </a:lnTo>
                <a:lnTo>
                  <a:pt x="533999" y="524699"/>
                </a:lnTo>
                <a:lnTo>
                  <a:pt x="455089" y="523988"/>
                </a:lnTo>
                <a:lnTo>
                  <a:pt x="379773" y="521923"/>
                </a:lnTo>
                <a:lnTo>
                  <a:pt x="308879" y="518604"/>
                </a:lnTo>
                <a:lnTo>
                  <a:pt x="243231" y="514133"/>
                </a:lnTo>
                <a:lnTo>
                  <a:pt x="183656" y="508612"/>
                </a:lnTo>
                <a:lnTo>
                  <a:pt x="130981" y="502142"/>
                </a:lnTo>
                <a:lnTo>
                  <a:pt x="86030" y="494825"/>
                </a:lnTo>
                <a:lnTo>
                  <a:pt x="22609" y="478055"/>
                </a:lnTo>
                <a:lnTo>
                  <a:pt x="0" y="459112"/>
                </a:lnTo>
                <a:lnTo>
                  <a:pt x="0" y="65587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262493" y="4747162"/>
            <a:ext cx="21336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s1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483950" y="5507601"/>
            <a:ext cx="145415" cy="579755"/>
          </a:xfrm>
          <a:custGeom>
            <a:avLst/>
            <a:gdLst/>
            <a:ahLst/>
            <a:cxnLst/>
            <a:rect l="l" t="t" r="r" b="b"/>
            <a:pathLst>
              <a:path w="145414" h="579754">
                <a:moveTo>
                  <a:pt x="0" y="579599"/>
                </a:moveTo>
                <a:lnTo>
                  <a:pt x="0" y="144899"/>
                </a:lnTo>
                <a:lnTo>
                  <a:pt x="144899" y="0"/>
                </a:lnTo>
                <a:lnTo>
                  <a:pt x="144899" y="434699"/>
                </a:lnTo>
                <a:lnTo>
                  <a:pt x="0" y="579599"/>
                </a:lnTo>
                <a:close/>
              </a:path>
            </a:pathLst>
          </a:custGeom>
          <a:solidFill>
            <a:srgbClr val="C7A2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53250" y="5507601"/>
            <a:ext cx="975994" cy="145415"/>
          </a:xfrm>
          <a:custGeom>
            <a:avLst/>
            <a:gdLst/>
            <a:ahLst/>
            <a:cxnLst/>
            <a:rect l="l" t="t" r="r" b="b"/>
            <a:pathLst>
              <a:path w="975995" h="145414">
                <a:moveTo>
                  <a:pt x="830699" y="144899"/>
                </a:moveTo>
                <a:lnTo>
                  <a:pt x="0" y="144899"/>
                </a:lnTo>
                <a:lnTo>
                  <a:pt x="144899" y="0"/>
                </a:lnTo>
                <a:lnTo>
                  <a:pt x="975599" y="0"/>
                </a:lnTo>
                <a:lnTo>
                  <a:pt x="830699" y="144899"/>
                </a:lnTo>
                <a:close/>
              </a:path>
            </a:pathLst>
          </a:custGeom>
          <a:solidFill>
            <a:srgbClr val="FAD4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653250" y="5507601"/>
            <a:ext cx="975994" cy="579755"/>
          </a:xfrm>
          <a:custGeom>
            <a:avLst/>
            <a:gdLst/>
            <a:ahLst/>
            <a:cxnLst/>
            <a:rect l="l" t="t" r="r" b="b"/>
            <a:pathLst>
              <a:path w="975995" h="579754">
                <a:moveTo>
                  <a:pt x="0" y="144899"/>
                </a:moveTo>
                <a:lnTo>
                  <a:pt x="144899" y="0"/>
                </a:lnTo>
                <a:lnTo>
                  <a:pt x="975599" y="0"/>
                </a:lnTo>
                <a:lnTo>
                  <a:pt x="975599" y="434699"/>
                </a:lnTo>
                <a:lnTo>
                  <a:pt x="830699" y="579599"/>
                </a:lnTo>
                <a:lnTo>
                  <a:pt x="0" y="579599"/>
                </a:lnTo>
                <a:lnTo>
                  <a:pt x="0" y="144899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653250" y="5507601"/>
            <a:ext cx="975994" cy="145415"/>
          </a:xfrm>
          <a:custGeom>
            <a:avLst/>
            <a:gdLst/>
            <a:ahLst/>
            <a:cxnLst/>
            <a:rect l="l" t="t" r="r" b="b"/>
            <a:pathLst>
              <a:path w="975995" h="145414">
                <a:moveTo>
                  <a:pt x="0" y="144899"/>
                </a:moveTo>
                <a:lnTo>
                  <a:pt x="830699" y="144899"/>
                </a:lnTo>
                <a:lnTo>
                  <a:pt x="975599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83950" y="5652501"/>
            <a:ext cx="0" cy="434975"/>
          </a:xfrm>
          <a:custGeom>
            <a:avLst/>
            <a:gdLst/>
            <a:ahLst/>
            <a:cxnLst/>
            <a:rect l="l" t="t" r="r" b="b"/>
            <a:pathLst>
              <a:path h="434975">
                <a:moveTo>
                  <a:pt x="0" y="0"/>
                </a:moveTo>
                <a:lnTo>
                  <a:pt x="0" y="434699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653250" y="5652501"/>
            <a:ext cx="821690" cy="434975"/>
          </a:xfrm>
          <a:prstGeom prst="rect">
            <a:avLst/>
          </a:prstGeom>
          <a:solidFill>
            <a:srgbClr val="F9CB9B"/>
          </a:solidFill>
        </p:spPr>
        <p:txBody>
          <a:bodyPr vert="horz" wrap="square" lIns="0" tIns="105410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830"/>
              </a:spcBef>
            </a:pPr>
            <a:r>
              <a:rPr sz="1400" spc="-5" dirty="0">
                <a:latin typeface="Arial"/>
                <a:cs typeface="Arial"/>
              </a:rPr>
              <a:t>h1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628849" y="5101304"/>
            <a:ext cx="740410" cy="624205"/>
          </a:xfrm>
          <a:custGeom>
            <a:avLst/>
            <a:gdLst/>
            <a:ahLst/>
            <a:cxnLst/>
            <a:rect l="l" t="t" r="r" b="b"/>
            <a:pathLst>
              <a:path w="740410" h="624204">
                <a:moveTo>
                  <a:pt x="740183" y="0"/>
                </a:moveTo>
                <a:lnTo>
                  <a:pt x="0" y="623646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735200" y="6096263"/>
            <a:ext cx="66802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10.0.0.1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060774" y="5490026"/>
            <a:ext cx="145415" cy="579755"/>
          </a:xfrm>
          <a:custGeom>
            <a:avLst/>
            <a:gdLst/>
            <a:ahLst/>
            <a:cxnLst/>
            <a:rect l="l" t="t" r="r" b="b"/>
            <a:pathLst>
              <a:path w="145415" h="579754">
                <a:moveTo>
                  <a:pt x="0" y="579599"/>
                </a:moveTo>
                <a:lnTo>
                  <a:pt x="0" y="144899"/>
                </a:lnTo>
                <a:lnTo>
                  <a:pt x="144899" y="0"/>
                </a:lnTo>
                <a:lnTo>
                  <a:pt x="144899" y="434699"/>
                </a:lnTo>
                <a:lnTo>
                  <a:pt x="0" y="579599"/>
                </a:lnTo>
                <a:close/>
              </a:path>
            </a:pathLst>
          </a:custGeom>
          <a:solidFill>
            <a:srgbClr val="C7A2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230074" y="5490026"/>
            <a:ext cx="975994" cy="145415"/>
          </a:xfrm>
          <a:custGeom>
            <a:avLst/>
            <a:gdLst/>
            <a:ahLst/>
            <a:cxnLst/>
            <a:rect l="l" t="t" r="r" b="b"/>
            <a:pathLst>
              <a:path w="975995" h="145414">
                <a:moveTo>
                  <a:pt x="830699" y="144899"/>
                </a:moveTo>
                <a:lnTo>
                  <a:pt x="0" y="144899"/>
                </a:lnTo>
                <a:lnTo>
                  <a:pt x="144899" y="0"/>
                </a:lnTo>
                <a:lnTo>
                  <a:pt x="975599" y="0"/>
                </a:lnTo>
                <a:lnTo>
                  <a:pt x="830699" y="144899"/>
                </a:lnTo>
                <a:close/>
              </a:path>
            </a:pathLst>
          </a:custGeom>
          <a:solidFill>
            <a:srgbClr val="FAD4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230074" y="5490026"/>
            <a:ext cx="975994" cy="579755"/>
          </a:xfrm>
          <a:custGeom>
            <a:avLst/>
            <a:gdLst/>
            <a:ahLst/>
            <a:cxnLst/>
            <a:rect l="l" t="t" r="r" b="b"/>
            <a:pathLst>
              <a:path w="975995" h="579754">
                <a:moveTo>
                  <a:pt x="0" y="144899"/>
                </a:moveTo>
                <a:lnTo>
                  <a:pt x="144899" y="0"/>
                </a:lnTo>
                <a:lnTo>
                  <a:pt x="975599" y="0"/>
                </a:lnTo>
                <a:lnTo>
                  <a:pt x="975599" y="434699"/>
                </a:lnTo>
                <a:lnTo>
                  <a:pt x="830699" y="579599"/>
                </a:lnTo>
                <a:lnTo>
                  <a:pt x="0" y="579599"/>
                </a:lnTo>
                <a:lnTo>
                  <a:pt x="0" y="144899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230074" y="5490026"/>
            <a:ext cx="975994" cy="145415"/>
          </a:xfrm>
          <a:custGeom>
            <a:avLst/>
            <a:gdLst/>
            <a:ahLst/>
            <a:cxnLst/>
            <a:rect l="l" t="t" r="r" b="b"/>
            <a:pathLst>
              <a:path w="975995" h="145414">
                <a:moveTo>
                  <a:pt x="0" y="144899"/>
                </a:moveTo>
                <a:lnTo>
                  <a:pt x="830699" y="144899"/>
                </a:lnTo>
                <a:lnTo>
                  <a:pt x="975599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0774" y="5634926"/>
            <a:ext cx="0" cy="434975"/>
          </a:xfrm>
          <a:custGeom>
            <a:avLst/>
            <a:gdLst/>
            <a:ahLst/>
            <a:cxnLst/>
            <a:rect l="l" t="t" r="r" b="b"/>
            <a:pathLst>
              <a:path h="434975">
                <a:moveTo>
                  <a:pt x="0" y="0"/>
                </a:moveTo>
                <a:lnTo>
                  <a:pt x="0" y="434699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230074" y="5634926"/>
            <a:ext cx="821690" cy="434975"/>
          </a:xfrm>
          <a:prstGeom prst="rect">
            <a:avLst/>
          </a:prstGeom>
          <a:solidFill>
            <a:srgbClr val="F9CB9B"/>
          </a:solidFill>
        </p:spPr>
        <p:txBody>
          <a:bodyPr vert="horz" wrap="square" lIns="0" tIns="105410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830"/>
              </a:spcBef>
            </a:pPr>
            <a:r>
              <a:rPr sz="1400" spc="-5" dirty="0">
                <a:latin typeface="Arial"/>
                <a:cs typeface="Arial"/>
              </a:rPr>
              <a:t>h2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369033" y="5101304"/>
            <a:ext cx="861060" cy="751205"/>
          </a:xfrm>
          <a:custGeom>
            <a:avLst/>
            <a:gdLst/>
            <a:ahLst/>
            <a:cxnLst/>
            <a:rect l="l" t="t" r="r" b="b"/>
            <a:pathLst>
              <a:path w="861059" h="751204">
                <a:moveTo>
                  <a:pt x="0" y="0"/>
                </a:moveTo>
                <a:lnTo>
                  <a:pt x="861041" y="750971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7312025" y="6078687"/>
            <a:ext cx="66802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10.0.0.2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781775" y="3498751"/>
            <a:ext cx="145415" cy="579755"/>
          </a:xfrm>
          <a:custGeom>
            <a:avLst/>
            <a:gdLst/>
            <a:ahLst/>
            <a:cxnLst/>
            <a:rect l="l" t="t" r="r" b="b"/>
            <a:pathLst>
              <a:path w="145415" h="579754">
                <a:moveTo>
                  <a:pt x="0" y="579599"/>
                </a:moveTo>
                <a:lnTo>
                  <a:pt x="0" y="144899"/>
                </a:lnTo>
                <a:lnTo>
                  <a:pt x="144899" y="0"/>
                </a:lnTo>
                <a:lnTo>
                  <a:pt x="144899" y="434699"/>
                </a:lnTo>
                <a:lnTo>
                  <a:pt x="0" y="579599"/>
                </a:lnTo>
                <a:close/>
              </a:path>
            </a:pathLst>
          </a:custGeom>
          <a:solidFill>
            <a:srgbClr val="91AB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951075" y="3498751"/>
            <a:ext cx="975994" cy="145415"/>
          </a:xfrm>
          <a:custGeom>
            <a:avLst/>
            <a:gdLst/>
            <a:ahLst/>
            <a:cxnLst/>
            <a:rect l="l" t="t" r="r" b="b"/>
            <a:pathLst>
              <a:path w="975995" h="145414">
                <a:moveTo>
                  <a:pt x="830699" y="144899"/>
                </a:moveTo>
                <a:lnTo>
                  <a:pt x="0" y="144899"/>
                </a:lnTo>
                <a:lnTo>
                  <a:pt x="144899" y="0"/>
                </a:lnTo>
                <a:lnTo>
                  <a:pt x="975599" y="0"/>
                </a:lnTo>
                <a:lnTo>
                  <a:pt x="830699" y="144899"/>
                </a:lnTo>
                <a:close/>
              </a:path>
            </a:pathLst>
          </a:custGeom>
          <a:solidFill>
            <a:srgbClr val="C4DE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951075" y="3498751"/>
            <a:ext cx="975994" cy="579755"/>
          </a:xfrm>
          <a:custGeom>
            <a:avLst/>
            <a:gdLst/>
            <a:ahLst/>
            <a:cxnLst/>
            <a:rect l="l" t="t" r="r" b="b"/>
            <a:pathLst>
              <a:path w="975995" h="579754">
                <a:moveTo>
                  <a:pt x="0" y="144899"/>
                </a:moveTo>
                <a:lnTo>
                  <a:pt x="144899" y="0"/>
                </a:lnTo>
                <a:lnTo>
                  <a:pt x="975599" y="0"/>
                </a:lnTo>
                <a:lnTo>
                  <a:pt x="975599" y="434699"/>
                </a:lnTo>
                <a:lnTo>
                  <a:pt x="830699" y="579599"/>
                </a:lnTo>
                <a:lnTo>
                  <a:pt x="0" y="579599"/>
                </a:lnTo>
                <a:lnTo>
                  <a:pt x="0" y="144899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951075" y="3498751"/>
            <a:ext cx="975994" cy="145415"/>
          </a:xfrm>
          <a:custGeom>
            <a:avLst/>
            <a:gdLst/>
            <a:ahLst/>
            <a:cxnLst/>
            <a:rect l="l" t="t" r="r" b="b"/>
            <a:pathLst>
              <a:path w="975995" h="145414">
                <a:moveTo>
                  <a:pt x="0" y="144899"/>
                </a:moveTo>
                <a:lnTo>
                  <a:pt x="830699" y="144899"/>
                </a:lnTo>
                <a:lnTo>
                  <a:pt x="975599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781775" y="3643651"/>
            <a:ext cx="0" cy="434975"/>
          </a:xfrm>
          <a:custGeom>
            <a:avLst/>
            <a:gdLst/>
            <a:ahLst/>
            <a:cxnLst/>
            <a:rect l="l" t="t" r="r" b="b"/>
            <a:pathLst>
              <a:path h="434975">
                <a:moveTo>
                  <a:pt x="0" y="0"/>
                </a:moveTo>
                <a:lnTo>
                  <a:pt x="0" y="434699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5951075" y="3643651"/>
            <a:ext cx="821690" cy="434975"/>
          </a:xfrm>
          <a:prstGeom prst="rect">
            <a:avLst/>
          </a:prstGeom>
          <a:solidFill>
            <a:srgbClr val="B6D7A8"/>
          </a:solidFill>
        </p:spPr>
        <p:txBody>
          <a:bodyPr vert="horz" wrap="square" lIns="0" tIns="105410" rIns="0" bIns="0" rtlCol="0">
            <a:spAutoFit/>
          </a:bodyPr>
          <a:lstStyle/>
          <a:p>
            <a:pPr marL="198120">
              <a:lnSpc>
                <a:spcPct val="100000"/>
              </a:lnSpc>
              <a:spcBef>
                <a:spcPts val="830"/>
              </a:spcBef>
            </a:pPr>
            <a:r>
              <a:rPr sz="1400" dirty="0">
                <a:latin typeface="Arial"/>
                <a:cs typeface="Arial"/>
              </a:rPr>
              <a:t>ctrl’er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366425" y="4078351"/>
            <a:ext cx="3175" cy="498475"/>
          </a:xfrm>
          <a:custGeom>
            <a:avLst/>
            <a:gdLst/>
            <a:ahLst/>
            <a:cxnLst/>
            <a:rect l="l" t="t" r="r" b="b"/>
            <a:pathLst>
              <a:path w="3175" h="498475">
                <a:moveTo>
                  <a:pt x="0" y="0"/>
                </a:moveTo>
                <a:lnTo>
                  <a:pt x="2607" y="498253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155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1194</Words>
  <Application>Microsoft Office PowerPoint</Application>
  <PresentationFormat>On-screen Show (4:3)</PresentationFormat>
  <Paragraphs>215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Consolas</vt:lpstr>
      <vt:lpstr>Times New Roman</vt:lpstr>
      <vt:lpstr>Office Theme</vt:lpstr>
      <vt:lpstr>PowerPoint Presentation</vt:lpstr>
      <vt:lpstr>Introduction to Mininet</vt:lpstr>
      <vt:lpstr>Platforms for Network/Systems  Teaching (and Research)</vt:lpstr>
      <vt:lpstr>Introduction to Mininet</vt:lpstr>
      <vt:lpstr>To start with, a Very Simple Network</vt:lpstr>
      <vt:lpstr>Very Simple Network using  Full System Virtualization</vt:lpstr>
      <vt:lpstr>Very Simple Network using  Lightweight Virtualization</vt:lpstr>
      <vt:lpstr>Mechanism: Network Namespaces  and Virtual Ethernet Pairs</vt:lpstr>
      <vt:lpstr>Creating it with Linux</vt:lpstr>
      <vt:lpstr>Wouldn’t it be great if...</vt:lpstr>
      <vt:lpstr>Introduction to Mininet</vt:lpstr>
      <vt:lpstr>Mininet command line tool and CLI  demo</vt:lpstr>
      <vt:lpstr>Mininet's Python API</vt:lpstr>
      <vt:lpstr>Mininet API basics</vt:lpstr>
      <vt:lpstr>Performance modeling in Mininet</vt:lpstr>
      <vt:lpstr>Low-level API: Nodes and Links</vt:lpstr>
      <vt:lpstr>Mid-level API: Network object</vt:lpstr>
      <vt:lpstr>High-level API: Topology templates</vt:lpstr>
      <vt:lpstr>Custom Topology Files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Hossain Shahriar</dc:creator>
  <cp:lastModifiedBy>Hossain Shahriar</cp:lastModifiedBy>
  <cp:revision>3</cp:revision>
  <dcterms:created xsi:type="dcterms:W3CDTF">2019-08-04T19:12:03Z</dcterms:created>
  <dcterms:modified xsi:type="dcterms:W3CDTF">2019-08-08T14:56:27Z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